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76" r:id="rId3"/>
    <p:sldId id="266" r:id="rId4"/>
    <p:sldId id="268" r:id="rId5"/>
    <p:sldId id="270" r:id="rId6"/>
    <p:sldId id="271" r:id="rId7"/>
    <p:sldId id="272" r:id="rId8"/>
    <p:sldId id="261" r:id="rId9"/>
    <p:sldId id="264" r:id="rId10"/>
    <p:sldId id="265" r:id="rId11"/>
    <p:sldId id="277" r:id="rId12"/>
    <p:sldId id="260" r:id="rId13"/>
    <p:sldId id="263" r:id="rId14"/>
    <p:sldId id="262" r:id="rId15"/>
    <p:sldId id="274" r:id="rId16"/>
    <p:sldId id="273" r:id="rId17"/>
    <p:sldId id="27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871" autoAdjust="0"/>
  </p:normalViewPr>
  <p:slideViewPr>
    <p:cSldViewPr snapToGrid="0">
      <p:cViewPr varScale="1">
        <p:scale>
          <a:sx n="52" d="100"/>
          <a:sy n="52" d="100"/>
        </p:scale>
        <p:origin x="1204"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are Kofi" userId="5694a961d88c63f2" providerId="LiveId" clId="{FDB0D152-5D45-4D58-B959-887E71B080D5}"/>
    <pc:docChg chg="modSld">
      <pc:chgData name="Asare Kofi" userId="5694a961d88c63f2" providerId="LiveId" clId="{FDB0D152-5D45-4D58-B959-887E71B080D5}" dt="2022-03-24T15:47:52.820" v="16" actId="1035"/>
      <pc:docMkLst>
        <pc:docMk/>
      </pc:docMkLst>
      <pc:sldChg chg="modSp mod">
        <pc:chgData name="Asare Kofi" userId="5694a961d88c63f2" providerId="LiveId" clId="{FDB0D152-5D45-4D58-B959-887E71B080D5}" dt="2022-03-24T15:47:52.820" v="16" actId="1035"/>
        <pc:sldMkLst>
          <pc:docMk/>
          <pc:sldMk cId="1051520933" sldId="267"/>
        </pc:sldMkLst>
        <pc:spChg chg="mod">
          <ac:chgData name="Asare Kofi" userId="5694a961d88c63f2" providerId="LiveId" clId="{FDB0D152-5D45-4D58-B959-887E71B080D5}" dt="2022-03-24T15:47:52.820" v="16" actId="1035"/>
          <ac:spMkLst>
            <pc:docMk/>
            <pc:sldMk cId="1051520933" sldId="267"/>
            <ac:spMk id="8" creationId="{00000000-0000-0000-0000-000000000000}"/>
          </ac:spMkLst>
        </pc:spChg>
        <pc:spChg chg="mod">
          <ac:chgData name="Asare Kofi" userId="5694a961d88c63f2" providerId="LiveId" clId="{FDB0D152-5D45-4D58-B959-887E71B080D5}" dt="2022-03-24T15:47:49.445" v="2" actId="1036"/>
          <ac:spMkLst>
            <pc:docMk/>
            <pc:sldMk cId="1051520933" sldId="267"/>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EE74B-0F7F-4FDB-BEC7-A308BFC7CCB9}" type="datetimeFigureOut">
              <a:rPr lang="zh-CN" altLang="en-US" smtClean="0"/>
              <a:t>2022/3/24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8ABF3-084E-48FE-8A72-674E9687ECD0}" type="slidenum">
              <a:rPr lang="zh-CN" altLang="en-US" smtClean="0"/>
              <a:t>‹#›</a:t>
            </a:fld>
            <a:endParaRPr lang="zh-CN" altLang="en-US"/>
          </a:p>
        </p:txBody>
      </p:sp>
    </p:spTree>
    <p:extLst>
      <p:ext uri="{BB962C8B-B14F-4D97-AF65-F5344CB8AC3E}">
        <p14:creationId xmlns:p14="http://schemas.microsoft.com/office/powerpoint/2010/main" val="3039992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Remote</a:t>
            </a:r>
            <a:r>
              <a:rPr lang="en-US" altLang="zh-CN" baseline="0" dirty="0"/>
              <a:t> sensing is the technique that obtains the electromagnetic waves and extracts information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One common scenario is that the sun emits electromagnetic waves, then objects reflect</a:t>
            </a:r>
            <a:r>
              <a:rPr lang="en-US" altLang="zh-CN" sz="1200" b="0" i="0" kern="1200" baseline="0" dirty="0">
                <a:solidFill>
                  <a:schemeClr val="tx1"/>
                </a:solidFill>
                <a:effectLst/>
                <a:latin typeface="+mn-lt"/>
                <a:ea typeface="+mn-ea"/>
                <a:cs typeface="+mn-cs"/>
              </a:rPr>
              <a:t> them and finally these waves are picked up by sensors.</a:t>
            </a:r>
            <a:r>
              <a:rPr lang="zh-CN" altLang="en-US" sz="1200" b="0" i="0" kern="1200" baseline="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3</a:t>
            </a:fld>
            <a:endParaRPr lang="zh-CN" altLang="en-US"/>
          </a:p>
        </p:txBody>
      </p:sp>
    </p:spTree>
    <p:extLst>
      <p:ext uri="{BB962C8B-B14F-4D97-AF65-F5344CB8AC3E}">
        <p14:creationId xmlns:p14="http://schemas.microsoft.com/office/powerpoint/2010/main" val="889899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shows</a:t>
            </a:r>
            <a:r>
              <a:rPr lang="en-US" altLang="zh-CN" baseline="0" dirty="0"/>
              <a:t> the distribution of cop samples. The samples are mainly concentrated in the middle part of the study area. We divided all samples as maize and non-maize. The border of maize fields is colored as green and that of non-maize is colored as red.</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13</a:t>
            </a:fld>
            <a:endParaRPr lang="zh-CN" altLang="en-US"/>
          </a:p>
        </p:txBody>
      </p:sp>
    </p:spTree>
    <p:extLst>
      <p:ext uri="{BB962C8B-B14F-4D97-AF65-F5344CB8AC3E}">
        <p14:creationId xmlns:p14="http://schemas.microsoft.com/office/powerpoint/2010/main" val="36169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a:t>
            </a:r>
            <a:r>
              <a:rPr lang="en-US" altLang="zh-CN" baseline="0" dirty="0"/>
              <a:t> </a:t>
            </a:r>
            <a:r>
              <a:rPr lang="en-US" altLang="zh-CN" sz="1200" kern="1200" dirty="0">
                <a:solidFill>
                  <a:schemeClr val="tx1"/>
                </a:solidFill>
                <a:effectLst/>
                <a:latin typeface="+mn-lt"/>
                <a:ea typeface="+mn-ea"/>
                <a:cs typeface="+mn-cs"/>
              </a:rPr>
              <a:t>shows the spectral curves of maize, rice, soybean, and peanut. We can see, the trends of these</a:t>
            </a:r>
            <a:r>
              <a:rPr lang="en-US" altLang="zh-CN" sz="1200" kern="1200" baseline="0" dirty="0">
                <a:solidFill>
                  <a:schemeClr val="tx1"/>
                </a:solidFill>
                <a:effectLst/>
                <a:latin typeface="+mn-lt"/>
                <a:ea typeface="+mn-ea"/>
                <a:cs typeface="+mn-cs"/>
              </a:rPr>
              <a:t> crops are similar, but we can also note some differences. For example, rice has a higher value in red edge and NIR band than other crops. And soybean has a lower LSWI value than others. So we can still differentiate them by these characteristics.</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14</a:t>
            </a:fld>
            <a:endParaRPr lang="zh-CN" altLang="en-US"/>
          </a:p>
        </p:txBody>
      </p:sp>
    </p:spTree>
    <p:extLst>
      <p:ext uri="{BB962C8B-B14F-4D97-AF65-F5344CB8AC3E}">
        <p14:creationId xmlns:p14="http://schemas.microsoft.com/office/powerpoint/2010/main" val="221462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randomly divided these collected samples in Ghana into training and validation sets, of which 70% were used as training samples, and 30% were used as validation samples. It can be seen that the overall accuracy is 0.84 and the Kappa coefficient is 0.68, suggesting a relatively good performance. We also generated</a:t>
            </a:r>
            <a:r>
              <a:rPr lang="en-US" altLang="zh-CN" sz="1200" kern="1200" baseline="0" dirty="0">
                <a:solidFill>
                  <a:schemeClr val="tx1"/>
                </a:solidFill>
                <a:effectLst/>
                <a:latin typeface="+mn-lt"/>
                <a:ea typeface="+mn-ea"/>
                <a:cs typeface="+mn-cs"/>
              </a:rPr>
              <a:t> a result using all samples to train random forest model.</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15</a:t>
            </a:fld>
            <a:endParaRPr lang="zh-CN" altLang="en-US"/>
          </a:p>
        </p:txBody>
      </p:sp>
    </p:spTree>
    <p:extLst>
      <p:ext uri="{BB962C8B-B14F-4D97-AF65-F5344CB8AC3E}">
        <p14:creationId xmlns:p14="http://schemas.microsoft.com/office/powerpoint/2010/main" val="166197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slide is</a:t>
            </a:r>
            <a:r>
              <a:rPr lang="en-US" altLang="zh-CN" baseline="0" dirty="0"/>
              <a:t> the classification result of maize, polygons colored green are maize and that colored red are non-maize.</a:t>
            </a:r>
            <a:endParaRPr lang="zh-CN" altLang="en-US" dirty="0"/>
          </a:p>
          <a:p>
            <a:r>
              <a:rPr lang="en-US" altLang="zh-CN" baseline="0" dirty="0"/>
              <a:t>From the figure a and figure b, we can see, most of the samples are classified correctly.</a:t>
            </a:r>
          </a:p>
        </p:txBody>
      </p:sp>
      <p:sp>
        <p:nvSpPr>
          <p:cNvPr id="4" name="灯片编号占位符 3"/>
          <p:cNvSpPr>
            <a:spLocks noGrp="1"/>
          </p:cNvSpPr>
          <p:nvPr>
            <p:ph type="sldNum" sz="quarter" idx="10"/>
          </p:nvPr>
        </p:nvSpPr>
        <p:spPr/>
        <p:txBody>
          <a:bodyPr/>
          <a:lstStyle/>
          <a:p>
            <a:fld id="{FD08ABF3-084E-48FE-8A72-674E9687ECD0}" type="slidenum">
              <a:rPr lang="zh-CN" altLang="en-US" smtClean="0"/>
              <a:t>16</a:t>
            </a:fld>
            <a:endParaRPr lang="zh-CN" altLang="en-US"/>
          </a:p>
        </p:txBody>
      </p:sp>
    </p:spTree>
    <p:extLst>
      <p:ext uri="{BB962C8B-B14F-4D97-AF65-F5344CB8AC3E}">
        <p14:creationId xmlns:p14="http://schemas.microsoft.com/office/powerpoint/2010/main" val="153266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E36CF2-2E4D-41FC-BEFC-7F1B0840ECAD}" type="slidenum">
              <a:rPr lang="en-US" smtClean="0"/>
              <a:t>17</a:t>
            </a:fld>
            <a:endParaRPr lang="en-US"/>
          </a:p>
        </p:txBody>
      </p:sp>
    </p:spTree>
    <p:extLst>
      <p:ext uri="{BB962C8B-B14F-4D97-AF65-F5344CB8AC3E}">
        <p14:creationId xmlns:p14="http://schemas.microsoft.com/office/powerpoint/2010/main" val="195038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listed the spectral</a:t>
            </a:r>
            <a:r>
              <a:rPr lang="en-US" altLang="zh-CN" baseline="0" dirty="0"/>
              <a:t> curves of several ground objects. We can see, due to the different physical and chemical properties of each ground object, the spectral reflectivity waves are diverse.</a:t>
            </a:r>
          </a:p>
          <a:p>
            <a:endParaRPr lang="en-US" altLang="zh-CN" baseline="0" dirty="0"/>
          </a:p>
          <a:p>
            <a:r>
              <a:rPr lang="en-US" altLang="zh-CN" baseline="0" dirty="0"/>
              <a:t>For instance, due to the existence of chlorophyll, which can’t absorb the electromagnetic waves in the near infrared, so vegetation has a high reflectance in the near-infrared. While water can absorb the electromagnetic waves in the near infrared band very well, so the reflectance value is zero. These differences enable us to distinguish them.</a:t>
            </a:r>
            <a:endParaRPr lang="en-US" altLang="zh-CN"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4</a:t>
            </a:fld>
            <a:endParaRPr lang="zh-CN" altLang="en-US"/>
          </a:p>
        </p:txBody>
      </p:sp>
    </p:spTree>
    <p:extLst>
      <p:ext uri="{BB962C8B-B14F-4D97-AF65-F5344CB8AC3E}">
        <p14:creationId xmlns:p14="http://schemas.microsoft.com/office/powerpoint/2010/main" val="372551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lists the original spectral bands for the sentinel-2 sensors.</a:t>
            </a:r>
            <a:r>
              <a:rPr lang="en-US" altLang="zh-CN" baseline="0" dirty="0"/>
              <a:t> Sentinel-2 has 13 spectral bands. We can note that sentinel-2 has 4 red edge bands and the information of them can help us better obtain the situation of vegetation. Sentinel-2 revisits every five days, meaning we can acquire one image every five days at a given location.</a:t>
            </a:r>
          </a:p>
          <a:p>
            <a:endParaRPr lang="en-US" altLang="zh-CN" baseline="0" dirty="0"/>
          </a:p>
          <a:p>
            <a:r>
              <a:rPr lang="en-US" altLang="zh-CN" baseline="0" dirty="0"/>
              <a:t>In addition to the original band information, the combination of the bands can also be used to calculate the index. Through this procedure, we can eliminate part of the influence of clouds and soil, and highlight a certain aspect of the ground object. For instance, NDVI can highlight the growth information of vegetation and LSWI has the capability to delineate the water content information of ground objects.</a:t>
            </a:r>
            <a:endParaRPr lang="en-US" altLang="zh-CN"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5</a:t>
            </a:fld>
            <a:endParaRPr lang="zh-CN" altLang="en-US"/>
          </a:p>
        </p:txBody>
      </p:sp>
    </p:spTree>
    <p:extLst>
      <p:ext uri="{BB962C8B-B14F-4D97-AF65-F5344CB8AC3E}">
        <p14:creationId xmlns:p14="http://schemas.microsoft.com/office/powerpoint/2010/main" val="290981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introducing</a:t>
            </a:r>
            <a:r>
              <a:rPr lang="en-US" altLang="zh-CN" baseline="0" dirty="0"/>
              <a:t> the specific classification method, we need to talk about the concept of feature space. Feature space is composed by multiple feature vectors. In the feature space constructed with remote sensing data, the original band and the calculated index can be regarded as feature vectors, and there can be multiple vectors. Two objects that are far in the geographic space may be close in the feature space.</a:t>
            </a:r>
          </a:p>
          <a:p>
            <a:endParaRPr lang="en-US" altLang="zh-CN" dirty="0"/>
          </a:p>
          <a:p>
            <a:r>
              <a:rPr lang="zh-CN" altLang="en-US" dirty="0"/>
              <a:t>在介绍具体的分类之前，首先需要引入特征空间的概念，特征空间是由多个特征向量组成的空间。我们所处的三维空间，可以将</a:t>
            </a:r>
            <a:r>
              <a:rPr lang="en-US" altLang="zh-CN" dirty="0"/>
              <a:t>XYZ</a:t>
            </a:r>
            <a:r>
              <a:rPr lang="zh-CN" altLang="en-US" dirty="0"/>
              <a:t>作为特征向量进行空间的构建。而在利用遥感数据构建的特征空间中，原始的波段以及计算的指数可以看作是特征向量，特征向量可以有多个。</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6</a:t>
            </a:fld>
            <a:endParaRPr lang="zh-CN" altLang="en-US"/>
          </a:p>
        </p:txBody>
      </p:sp>
    </p:spTree>
    <p:extLst>
      <p:ext uri="{BB962C8B-B14F-4D97-AF65-F5344CB8AC3E}">
        <p14:creationId xmlns:p14="http://schemas.microsoft.com/office/powerpoint/2010/main" val="166752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a:t>
            </a:r>
            <a:r>
              <a:rPr lang="en-US" altLang="zh-CN" baseline="0" dirty="0"/>
              <a:t> slide, w</a:t>
            </a:r>
            <a:r>
              <a:rPr lang="en-US" altLang="zh-CN" dirty="0"/>
              <a:t>e can see, in the feature space, objects of the same type cluster</a:t>
            </a:r>
            <a:r>
              <a:rPr lang="en-US" altLang="zh-CN" baseline="0" dirty="0"/>
              <a:t> together. </a:t>
            </a:r>
            <a:r>
              <a:rPr lang="en-US" altLang="zh-CN" dirty="0"/>
              <a:t>Then</a:t>
            </a:r>
            <a:r>
              <a:rPr lang="en-US" altLang="zh-CN" baseline="0" dirty="0"/>
              <a:t>, we can find the decision boundary by training classifier. The common classification methods include k-means, … </a:t>
            </a:r>
          </a:p>
          <a:p>
            <a:endParaRPr lang="en-US" altLang="zh-CN" baseline="0" dirty="0"/>
          </a:p>
          <a:p>
            <a:r>
              <a:rPr lang="en-US" altLang="zh-CN" baseline="0" dirty="0"/>
              <a:t>Next slide, we will introduce the random forest classifier in detail.</a:t>
            </a:r>
            <a:endParaRPr lang="en-US" altLang="zh-CN"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7</a:t>
            </a:fld>
            <a:endParaRPr lang="zh-CN" altLang="en-US"/>
          </a:p>
        </p:txBody>
      </p:sp>
    </p:spTree>
    <p:extLst>
      <p:ext uri="{BB962C8B-B14F-4D97-AF65-F5344CB8AC3E}">
        <p14:creationId xmlns:p14="http://schemas.microsoft.com/office/powerpoint/2010/main" val="339642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Actually, random forest classifier is a collection of CART tree classifiers. Every CART tree classifier will random select samples and features. After the training procedure, the voting method is adopted to solve the classification method. That is to say, if most classifiers choose this place is maize, eventually the output result is maize.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latin typeface="Arial" panose="020B0604020202020204" pitchFamily="34" charset="0"/>
                <a:cs typeface="Arial" panose="020B0604020202020204" pitchFamily="34" charset="0"/>
              </a:rPr>
              <a:t>Note</a:t>
            </a:r>
            <a:r>
              <a:rPr lang="en-US" altLang="zh-CN" dirty="0">
                <a:latin typeface="Arial" panose="020B0604020202020204" pitchFamily="34" charset="0"/>
                <a:cs typeface="Arial" panose="020B0604020202020204" pitchFamily="34" charset="0"/>
              </a:rPr>
              <a:t>: as a supervised classification method, random forest requires a large number of </a:t>
            </a:r>
            <a:r>
              <a:rPr lang="en-US" altLang="zh-CN" b="1" dirty="0">
                <a:latin typeface="Arial" panose="020B0604020202020204" pitchFamily="34" charset="0"/>
                <a:cs typeface="Arial" panose="020B0604020202020204" pitchFamily="34" charset="0"/>
              </a:rPr>
              <a:t>high-quality samples </a:t>
            </a:r>
            <a:r>
              <a:rPr lang="en-US" altLang="zh-CN" dirty="0">
                <a:latin typeface="Arial" panose="020B0604020202020204" pitchFamily="34" charset="0"/>
                <a:cs typeface="Arial" panose="020B0604020202020204" pitchFamily="34" charset="0"/>
              </a:rPr>
              <a:t>to obtain good classification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Arial" panose="020B0604020202020204" pitchFamily="34" charset="0"/>
                <a:ea typeface="+mn-ea"/>
                <a:cs typeface="Arial" panose="020B0604020202020204" pitchFamily="34" charset="0"/>
              </a:rPr>
              <a:t>Of course, </a:t>
            </a:r>
            <a:r>
              <a:rPr lang="en-US" altLang="zh-CN" sz="1200" b="0" i="0" kern="1200" dirty="0">
                <a:solidFill>
                  <a:schemeClr val="tx1"/>
                </a:solidFill>
                <a:effectLst/>
                <a:latin typeface="+mn-lt"/>
                <a:ea typeface="+mn-ea"/>
                <a:cs typeface="+mn-cs"/>
              </a:rPr>
              <a:t>the characteristics of ground objects will also affect the classification results. If the differences within the same ground objects are small and the differences between diverse ground objects are large, we will get a good result. On the contrary,</a:t>
            </a:r>
            <a:r>
              <a:rPr lang="en-US" altLang="zh-CN" sz="1200" b="0" i="0" kern="1200" baseline="0" dirty="0">
                <a:solidFill>
                  <a:schemeClr val="tx1"/>
                </a:solidFill>
                <a:effectLst/>
                <a:latin typeface="+mn-lt"/>
                <a:ea typeface="+mn-ea"/>
                <a:cs typeface="+mn-cs"/>
              </a:rPr>
              <a:t> we can also take an example, </a:t>
            </a:r>
            <a:r>
              <a:rPr lang="en-US" altLang="zh-CN" sz="1200" b="0" i="0" kern="1200" dirty="0">
                <a:solidFill>
                  <a:schemeClr val="tx1"/>
                </a:solidFill>
                <a:effectLst/>
                <a:latin typeface="+mn-lt"/>
                <a:ea typeface="+mn-ea"/>
                <a:cs typeface="+mn-cs"/>
              </a:rPr>
              <a:t>for the classification of maize, the main influence factors are phenology and growth trend. In southwest China, the sowing period of maize is from February to May, during which maize can be sown, resulting in a large difference, and it is difficult to obtain good classification results.</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FD08ABF3-084E-48FE-8A72-674E9687ECD0}" type="slidenum">
              <a:rPr lang="zh-CN" altLang="en-US" smtClean="0"/>
              <a:t>8</a:t>
            </a:fld>
            <a:endParaRPr lang="zh-CN" altLang="en-US"/>
          </a:p>
        </p:txBody>
      </p:sp>
    </p:spTree>
    <p:extLst>
      <p:ext uri="{BB962C8B-B14F-4D97-AF65-F5344CB8AC3E}">
        <p14:creationId xmlns:p14="http://schemas.microsoft.com/office/powerpoint/2010/main" val="202104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我们通常通过田间实验来收集样本，主要需要获取的位置以及对应的地物类型。我们一般通过</a:t>
            </a:r>
            <a:r>
              <a:rPr lang="en-US" altLang="zh-CN" dirty="0"/>
              <a:t>GPS</a:t>
            </a:r>
            <a:r>
              <a:rPr lang="zh-CN" altLang="en-US" dirty="0"/>
              <a:t>设备来获取位置，在获取位置的时候，尽量选择离地物边界较远的地方。在获取玉米地的位置时需要到达地块中央或者勾勒出整个地块的形状。</a:t>
            </a:r>
            <a:endParaRPr lang="en-US" altLang="zh-CN" dirty="0"/>
          </a:p>
          <a:p>
            <a:endParaRPr lang="en-US" altLang="zh-CN" dirty="0"/>
          </a:p>
          <a:p>
            <a:r>
              <a:rPr lang="en-US" altLang="zh-CN" dirty="0"/>
              <a:t>We usually collect samples through field experiments</a:t>
            </a:r>
            <a:r>
              <a:rPr lang="en-US" altLang="zh-CN" baseline="0" dirty="0"/>
              <a:t> and</a:t>
            </a:r>
            <a:r>
              <a:rPr lang="en-US" altLang="zh-CN" dirty="0"/>
              <a:t> we</a:t>
            </a:r>
            <a:r>
              <a:rPr lang="en-US" altLang="zh-CN" baseline="0" dirty="0"/>
              <a:t> </a:t>
            </a:r>
            <a:r>
              <a:rPr lang="en-US" altLang="zh-CN" dirty="0"/>
              <a:t>mainly need to obtain the location and the type of ground</a:t>
            </a:r>
            <a:r>
              <a:rPr lang="en-US" altLang="zh-CN" baseline="0" dirty="0"/>
              <a:t> object</a:t>
            </a:r>
            <a:r>
              <a:rPr lang="en-US" altLang="zh-CN" dirty="0"/>
              <a:t>. The GPS equipment can help us to get </a:t>
            </a:r>
            <a:r>
              <a:rPr lang="en-US" altLang="zh-CN"/>
              <a:t>the location.</a:t>
            </a:r>
            <a:r>
              <a:rPr lang="en-US" altLang="zh-CN" baseline="0"/>
              <a:t> </a:t>
            </a:r>
            <a:r>
              <a:rPr lang="en-US" altLang="zh-CN" baseline="0" dirty="0"/>
              <a:t>When getting the position, we need</a:t>
            </a:r>
            <a:r>
              <a:rPr lang="en-US" altLang="zh-CN" dirty="0"/>
              <a:t> to choose a place far from the boundary. </a:t>
            </a:r>
            <a:r>
              <a:rPr lang="en-US" altLang="zh-CN" baseline="0" dirty="0"/>
              <a:t>More than 10meters or in the middle.</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9</a:t>
            </a:fld>
            <a:endParaRPr lang="zh-CN" altLang="en-US"/>
          </a:p>
        </p:txBody>
      </p:sp>
    </p:spTree>
    <p:extLst>
      <p:ext uri="{BB962C8B-B14F-4D97-AF65-F5344CB8AC3E}">
        <p14:creationId xmlns:p14="http://schemas.microsoft.com/office/powerpoint/2010/main" val="103005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我们还可以通过目视解译来获取样本数据，通常是通过高分辨率的</a:t>
            </a:r>
            <a:r>
              <a:rPr lang="en-US" altLang="zh-CN" dirty="0"/>
              <a:t>Google Earth</a:t>
            </a:r>
            <a:r>
              <a:rPr lang="zh-CN" altLang="en-US" dirty="0"/>
              <a:t>影像等来进行样本的解译。这种方式对于解译人员的要求较高，需要注意解译样本的质量。</a:t>
            </a:r>
            <a:endParaRPr lang="en-US" altLang="zh-CN" dirty="0"/>
          </a:p>
          <a:p>
            <a:r>
              <a:rPr lang="en-US" altLang="zh-CN" sz="1200" b="0" i="0" kern="1200" dirty="0">
                <a:solidFill>
                  <a:schemeClr val="tx1"/>
                </a:solidFill>
                <a:effectLst/>
                <a:latin typeface="+mn-lt"/>
                <a:ea typeface="+mn-ea"/>
                <a:cs typeface="+mn-cs"/>
              </a:rPr>
              <a:t>We can also obtain sample data through human interpretation, usually with</a:t>
            </a:r>
            <a:r>
              <a:rPr lang="en-US" altLang="zh-CN" sz="1200" b="0" i="0" kern="1200" baseline="0" dirty="0">
                <a:solidFill>
                  <a:schemeClr val="tx1"/>
                </a:solidFill>
                <a:effectLst/>
                <a:latin typeface="+mn-lt"/>
                <a:ea typeface="+mn-ea"/>
                <a:cs typeface="+mn-cs"/>
              </a:rPr>
              <a:t> the help of</a:t>
            </a:r>
            <a:r>
              <a:rPr lang="en-US" altLang="zh-CN" sz="1200" b="0" i="0" kern="1200" dirty="0">
                <a:solidFill>
                  <a:schemeClr val="tx1"/>
                </a:solidFill>
                <a:effectLst/>
                <a:latin typeface="+mn-lt"/>
                <a:ea typeface="+mn-ea"/>
                <a:cs typeface="+mn-cs"/>
              </a:rPr>
              <a:t> high-resolution Google Earth images. In the false</a:t>
            </a:r>
            <a:r>
              <a:rPr lang="en-US" altLang="zh-CN" sz="1200" b="0" i="0" kern="1200" baseline="0" dirty="0">
                <a:solidFill>
                  <a:schemeClr val="tx1"/>
                </a:solidFill>
                <a:effectLst/>
                <a:latin typeface="+mn-lt"/>
                <a:ea typeface="+mn-ea"/>
                <a:cs typeface="+mn-cs"/>
              </a:rPr>
              <a:t> color image, the red one is vegetation, the blue and green one is the water body. </a:t>
            </a:r>
            <a:r>
              <a:rPr lang="en-US" altLang="zh-CN" sz="1200" b="0" i="0" kern="1200" dirty="0">
                <a:solidFill>
                  <a:schemeClr val="tx1"/>
                </a:solidFill>
                <a:effectLst/>
                <a:latin typeface="+mn-lt"/>
                <a:ea typeface="+mn-ea"/>
                <a:cs typeface="+mn-cs"/>
              </a:rPr>
              <a:t>But this method has a high requirement for the interpreter, and it is necessary to pay attention to the quality of the interpretation samples.</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10</a:t>
            </a:fld>
            <a:endParaRPr lang="zh-CN" altLang="en-US"/>
          </a:p>
        </p:txBody>
      </p:sp>
    </p:spTree>
    <p:extLst>
      <p:ext uri="{BB962C8B-B14F-4D97-AF65-F5344CB8AC3E}">
        <p14:creationId xmlns:p14="http://schemas.microsoft.com/office/powerpoint/2010/main" val="2907873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framework of the classification method, First, we obtain Sentinel-2 images from May to October. After cloud mask</a:t>
            </a:r>
            <a:r>
              <a:rPr lang="en-US" altLang="zh-CN" baseline="0" dirty="0"/>
              <a:t>, the generated </a:t>
            </a:r>
            <a:r>
              <a:rPr lang="en-US" altLang="zh-CN" dirty="0"/>
              <a:t>time series images are smoothed. Then, we input samples for the training of random forest classifier. The selected features are listed in this table, including the original band and the constructed index. After the model training, we can carry out the procedure of</a:t>
            </a:r>
            <a:r>
              <a:rPr lang="en-US" altLang="zh-CN" baseline="0" dirty="0"/>
              <a:t> </a:t>
            </a:r>
            <a:r>
              <a:rPr lang="en-US" altLang="zh-CN" dirty="0"/>
              <a:t>model accuracy evaluation and crop mapping.</a:t>
            </a:r>
            <a:endParaRPr lang="zh-CN" altLang="en-US" dirty="0"/>
          </a:p>
        </p:txBody>
      </p:sp>
      <p:sp>
        <p:nvSpPr>
          <p:cNvPr id="4" name="灯片编号占位符 3"/>
          <p:cNvSpPr>
            <a:spLocks noGrp="1"/>
          </p:cNvSpPr>
          <p:nvPr>
            <p:ph type="sldNum" sz="quarter" idx="10"/>
          </p:nvPr>
        </p:nvSpPr>
        <p:spPr/>
        <p:txBody>
          <a:bodyPr/>
          <a:lstStyle/>
          <a:p>
            <a:fld id="{FD08ABF3-084E-48FE-8A72-674E9687ECD0}" type="slidenum">
              <a:rPr lang="zh-CN" altLang="en-US" smtClean="0"/>
              <a:t>12</a:t>
            </a:fld>
            <a:endParaRPr lang="zh-CN" altLang="en-US"/>
          </a:p>
        </p:txBody>
      </p:sp>
    </p:spTree>
    <p:extLst>
      <p:ext uri="{BB962C8B-B14F-4D97-AF65-F5344CB8AC3E}">
        <p14:creationId xmlns:p14="http://schemas.microsoft.com/office/powerpoint/2010/main" val="4031347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242186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512827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192145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73820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54930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116719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403391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7003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227520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04603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0A157B-BEC7-44D9-B8DF-71FFD19A9AB0}" type="datetimeFigureOut">
              <a:rPr lang="zh-CN" altLang="en-US" smtClean="0"/>
              <a:t>2022/3/24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3958748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A157B-BEC7-44D9-B8DF-71FFD19A9AB0}" type="datetimeFigureOut">
              <a:rPr lang="zh-CN" altLang="en-US" smtClean="0"/>
              <a:t>2022/3/24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2E9D1-FAD6-4AD9-8249-97FA159EA55C}" type="slidenum">
              <a:rPr lang="zh-CN" altLang="en-US" smtClean="0"/>
              <a:t>‹#›</a:t>
            </a:fld>
            <a:endParaRPr lang="zh-CN" altLang="en-US"/>
          </a:p>
        </p:txBody>
      </p:sp>
    </p:spTree>
    <p:extLst>
      <p:ext uri="{BB962C8B-B14F-4D97-AF65-F5344CB8AC3E}">
        <p14:creationId xmlns:p14="http://schemas.microsoft.com/office/powerpoint/2010/main" val="292188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开放的中国农业大学欢迎你！ - 知乎"/>
          <p:cNvPicPr>
            <a:picLocks noChangeAspect="1" noChangeArrowheads="1"/>
          </p:cNvPicPr>
          <p:nvPr/>
        </p:nvPicPr>
        <p:blipFill rotWithShape="1">
          <a:blip r:embed="rId2">
            <a:extLst>
              <a:ext uri="{28A0092B-C50C-407E-A947-70E740481C1C}">
                <a14:useLocalDpi xmlns:a14="http://schemas.microsoft.com/office/drawing/2010/main" val="0"/>
              </a:ext>
            </a:extLst>
          </a:blip>
          <a:srcRect l="22501" t="24898" r="25473" b="25734"/>
          <a:stretch>
            <a:fillRect/>
          </a:stretch>
        </p:blipFill>
        <p:spPr bwMode="auto">
          <a:xfrm>
            <a:off x="0" y="0"/>
            <a:ext cx="3102122" cy="98276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6802" y="2599911"/>
            <a:ext cx="10211450" cy="769441"/>
          </a:xfrm>
          <a:prstGeom prst="rect">
            <a:avLst/>
          </a:prstGeom>
          <a:noFill/>
        </p:spPr>
        <p:txBody>
          <a:bodyPr wrap="none" rtlCol="0">
            <a:spAutoFit/>
          </a:bodyPr>
          <a:lstStyle/>
          <a:p>
            <a:r>
              <a:rPr lang="en-US" altLang="zh-CN" sz="4400" b="1" dirty="0"/>
              <a:t>Maize classification in Northern Ghana </a:t>
            </a:r>
            <a:endParaRPr lang="en-US" sz="4400" b="1" dirty="0"/>
          </a:p>
        </p:txBody>
      </p:sp>
      <p:sp>
        <p:nvSpPr>
          <p:cNvPr id="8" name="TextBox 7"/>
          <p:cNvSpPr txBox="1"/>
          <p:nvPr/>
        </p:nvSpPr>
        <p:spPr>
          <a:xfrm>
            <a:off x="2363007" y="4005995"/>
            <a:ext cx="8219039" cy="954107"/>
          </a:xfrm>
          <a:prstGeom prst="rect">
            <a:avLst/>
          </a:prstGeom>
          <a:noFill/>
        </p:spPr>
        <p:txBody>
          <a:bodyPr wrap="square" rtlCol="0">
            <a:spAutoFit/>
          </a:bodyPr>
          <a:lstStyle/>
          <a:p>
            <a:pPr algn="ctr"/>
            <a:r>
              <a:rPr lang="en-US" altLang="zh-CN" sz="2800" dirty="0"/>
              <a:t>Prepared by Prof </a:t>
            </a:r>
            <a:r>
              <a:rPr lang="en-US" altLang="zh-CN" sz="2800" dirty="0" err="1"/>
              <a:t>Jianxi</a:t>
            </a:r>
            <a:r>
              <a:rPr lang="en-US" altLang="zh-CN" sz="2800" dirty="0"/>
              <a:t> Huang, Prof </a:t>
            </a:r>
            <a:r>
              <a:rPr lang="en-US" altLang="zh-CN" sz="2800" dirty="0" err="1"/>
              <a:t>Xuecao</a:t>
            </a:r>
            <a:r>
              <a:rPr lang="en-US" altLang="zh-CN" sz="2800" dirty="0"/>
              <a:t> Li (CAU)</a:t>
            </a:r>
          </a:p>
          <a:p>
            <a:pPr algn="ctr"/>
            <a:r>
              <a:rPr lang="en-US" altLang="zh-CN" sz="2800" dirty="0"/>
              <a:t>Presented by Dr Qingling Wu (UCL)</a:t>
            </a:r>
            <a:endParaRPr lang="en-US" sz="2800" dirty="0"/>
          </a:p>
        </p:txBody>
      </p:sp>
      <p:sp>
        <p:nvSpPr>
          <p:cNvPr id="11" name="TextBox 10"/>
          <p:cNvSpPr txBox="1"/>
          <p:nvPr/>
        </p:nvSpPr>
        <p:spPr>
          <a:xfrm>
            <a:off x="2022202" y="5454146"/>
            <a:ext cx="9122047" cy="461665"/>
          </a:xfrm>
          <a:prstGeom prst="rect">
            <a:avLst/>
          </a:prstGeom>
          <a:noFill/>
        </p:spPr>
        <p:txBody>
          <a:bodyPr wrap="square" rtlCol="0">
            <a:spAutoFit/>
          </a:bodyPr>
          <a:lstStyle/>
          <a:p>
            <a:pPr algn="ctr"/>
            <a:r>
              <a:rPr lang="en-US" altLang="zh-CN" sz="2400" dirty="0"/>
              <a:t>College of Land, China Agricultural University</a:t>
            </a:r>
            <a:endParaRPr lang="en-US" sz="2400" dirty="0"/>
          </a:p>
        </p:txBody>
      </p:sp>
      <p:sp>
        <p:nvSpPr>
          <p:cNvPr id="15" name="Date Placeholder 14"/>
          <p:cNvSpPr>
            <a:spLocks noGrp="1"/>
          </p:cNvSpPr>
          <p:nvPr>
            <p:ph type="dt" sz="half" idx="10"/>
          </p:nvPr>
        </p:nvSpPr>
        <p:spPr>
          <a:xfrm>
            <a:off x="5134953" y="5940295"/>
            <a:ext cx="1922092" cy="365125"/>
          </a:xfrm>
        </p:spPr>
        <p:txBody>
          <a:bodyPr/>
          <a:lstStyle/>
          <a:p>
            <a:pPr algn="ctr"/>
            <a:fld id="{D8EE2DB5-777D-4B0E-8EA6-AE23C7567002}" type="datetime1">
              <a:rPr lang="en-US" sz="2400" smtClean="0">
                <a:solidFill>
                  <a:schemeClr val="tx1"/>
                </a:solidFill>
              </a:rPr>
              <a:t>3/24/2022</a:t>
            </a:fld>
            <a:endParaRPr lang="en-US" sz="2000" dirty="0">
              <a:solidFill>
                <a:schemeClr val="tx1"/>
              </a:solidFill>
            </a:endParaRPr>
          </a:p>
        </p:txBody>
      </p:sp>
    </p:spTree>
    <p:extLst>
      <p:ext uri="{BB962C8B-B14F-4D97-AF65-F5344CB8AC3E}">
        <p14:creationId xmlns:p14="http://schemas.microsoft.com/office/powerpoint/2010/main" val="1051520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6758" y="137440"/>
            <a:ext cx="9861995" cy="646331"/>
          </a:xfrm>
          <a:prstGeom prst="rect">
            <a:avLst/>
          </a:prstGeom>
          <a:noFill/>
        </p:spPr>
        <p:txBody>
          <a:bodyPr wrap="none" rtlCol="0">
            <a:spAutoFit/>
          </a:bodyPr>
          <a:lstStyle/>
          <a:p>
            <a:r>
              <a:rPr lang="en-US" altLang="zh-CN" sz="3600" b="1" dirty="0"/>
              <a:t>Sample data collection (human interpretation)</a:t>
            </a:r>
            <a:endParaRPr lang="en-US" sz="3600" b="1" dirty="0"/>
          </a:p>
        </p:txBody>
      </p:sp>
      <p:cxnSp>
        <p:nvCxnSpPr>
          <p:cNvPr id="3" name="Straight Connector 2"/>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8609468" y="1327389"/>
            <a:ext cx="2553831" cy="2541125"/>
          </a:xfrm>
          <a:prstGeom prst="rect">
            <a:avLst/>
          </a:prstGeom>
        </p:spPr>
      </p:pic>
      <p:pic>
        <p:nvPicPr>
          <p:cNvPr id="2" name="Picture 4" descr="training_data_collection.png"/>
          <p:cNvPicPr>
            <a:picLocks noChangeAspect="1"/>
          </p:cNvPicPr>
          <p:nvPr/>
        </p:nvPicPr>
        <p:blipFill rotWithShape="1">
          <a:blip r:embed="rId4">
            <a:extLst>
              <a:ext uri="{28A0092B-C50C-407E-A947-70E740481C1C}">
                <a14:useLocalDpi xmlns:a14="http://schemas.microsoft.com/office/drawing/2010/main" val="0"/>
              </a:ext>
            </a:extLst>
          </a:blip>
          <a:srcRect l="1121" t="8889" r="1322" b="4707"/>
          <a:stretch>
            <a:fillRect/>
          </a:stretch>
        </p:blipFill>
        <p:spPr bwMode="auto">
          <a:xfrm>
            <a:off x="196758" y="1120206"/>
            <a:ext cx="7785192" cy="5516109"/>
          </a:xfrm>
          <a:prstGeom prst="rect">
            <a:avLst/>
          </a:prstGeom>
          <a:noFill/>
          <a:ln>
            <a:noFill/>
          </a:ln>
        </p:spPr>
      </p:pic>
      <p:pic>
        <p:nvPicPr>
          <p:cNvPr id="12" name="Picture 11"/>
          <p:cNvPicPr>
            <a:picLocks noChangeAspect="1"/>
          </p:cNvPicPr>
          <p:nvPr/>
        </p:nvPicPr>
        <p:blipFill>
          <a:blip r:embed="rId5"/>
          <a:stretch>
            <a:fillRect/>
          </a:stretch>
        </p:blipFill>
        <p:spPr>
          <a:xfrm>
            <a:off x="8348330" y="4155714"/>
            <a:ext cx="3157870" cy="2480601"/>
          </a:xfrm>
          <a:prstGeom prst="rect">
            <a:avLst/>
          </a:prstGeom>
        </p:spPr>
      </p:pic>
    </p:spTree>
    <p:extLst>
      <p:ext uri="{BB962C8B-B14F-4D97-AF65-F5344CB8AC3E}">
        <p14:creationId xmlns:p14="http://schemas.microsoft.com/office/powerpoint/2010/main" val="326656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111269"/>
            <a:ext cx="12192000" cy="982766"/>
          </a:xfrm>
          <a:prstGeom prst="rect">
            <a:avLst/>
          </a:prstGeom>
          <a:solidFill>
            <a:schemeClr val="tx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75993" y="3217931"/>
            <a:ext cx="9563837" cy="769441"/>
          </a:xfrm>
          <a:prstGeom prst="rect">
            <a:avLst/>
          </a:prstGeom>
          <a:noFill/>
        </p:spPr>
        <p:txBody>
          <a:bodyPr wrap="none" rtlCol="0">
            <a:spAutoFit/>
          </a:bodyPr>
          <a:lstStyle/>
          <a:p>
            <a:r>
              <a:rPr lang="en-US" altLang="zh-CN" sz="4400" b="1" dirty="0">
                <a:solidFill>
                  <a:srgbClr val="FFFFFF"/>
                </a:solidFill>
              </a:rPr>
              <a:t>Case of maize classification in Ghana</a:t>
            </a:r>
            <a:endParaRPr lang="en-US" sz="4400" b="1" dirty="0">
              <a:solidFill>
                <a:srgbClr val="FFFFFF"/>
              </a:solidFill>
            </a:endParaRPr>
          </a:p>
        </p:txBody>
      </p:sp>
    </p:spTree>
    <p:extLst>
      <p:ext uri="{BB962C8B-B14F-4D97-AF65-F5344CB8AC3E}">
        <p14:creationId xmlns:p14="http://schemas.microsoft.com/office/powerpoint/2010/main" val="395446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chemeClr val="tx1"/>
              </a:solidFill>
              <a:latin typeface="Arial" panose="020B0604020202020204" pitchFamily="34" charset="0"/>
              <a:cs typeface="Arial" panose="020B0604020202020204" pitchFamily="34" charset="0"/>
            </a:endParaRPr>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931623" y="1120206"/>
            <a:ext cx="6426456" cy="5606249"/>
          </a:xfrm>
          <a:prstGeom prst="rect">
            <a:avLst/>
          </a:prstGeom>
        </p:spPr>
      </p:pic>
      <p:sp>
        <p:nvSpPr>
          <p:cNvPr id="11" name="TextBox 8"/>
          <p:cNvSpPr txBox="1"/>
          <p:nvPr/>
        </p:nvSpPr>
        <p:spPr>
          <a:xfrm>
            <a:off x="196758" y="137440"/>
            <a:ext cx="2778325" cy="707886"/>
          </a:xfrm>
          <a:prstGeom prst="rect">
            <a:avLst/>
          </a:prstGeom>
          <a:noFill/>
        </p:spPr>
        <p:txBody>
          <a:bodyPr wrap="none" rtlCol="0">
            <a:spAutoFit/>
          </a:bodyPr>
          <a:lstStyle/>
          <a:p>
            <a:r>
              <a:rPr lang="en-US" altLang="zh-CN" sz="4000" b="1" dirty="0"/>
              <a:t>Framework</a:t>
            </a:r>
            <a:endParaRPr lang="en-US" sz="4000" b="1" dirty="0"/>
          </a:p>
        </p:txBody>
      </p:sp>
      <p:sp>
        <p:nvSpPr>
          <p:cNvPr id="4" name="文本框 3"/>
          <p:cNvSpPr txBox="1"/>
          <p:nvPr/>
        </p:nvSpPr>
        <p:spPr>
          <a:xfrm>
            <a:off x="5387787" y="4008104"/>
            <a:ext cx="3087168" cy="461665"/>
          </a:xfrm>
          <a:prstGeom prst="rect">
            <a:avLst/>
          </a:prstGeom>
          <a:noFill/>
        </p:spPr>
        <p:txBody>
          <a:bodyPr wrap="square" rtlCol="0">
            <a:spAutoFit/>
          </a:bodyPr>
          <a:lstStyle/>
          <a:p>
            <a:r>
              <a:rPr lang="en-US" altLang="zh-CN" sz="2400" dirty="0"/>
              <a:t>(number of trees:100)</a:t>
            </a:r>
            <a:endParaRPr lang="zh-CN" altLang="en-US" sz="2400" dirty="0"/>
          </a:p>
        </p:txBody>
      </p:sp>
      <p:graphicFrame>
        <p:nvGraphicFramePr>
          <p:cNvPr id="5" name="表格 4"/>
          <p:cNvGraphicFramePr>
            <a:graphicFrameLocks noGrp="1"/>
          </p:cNvGraphicFramePr>
          <p:nvPr>
            <p:extLst>
              <p:ext uri="{D42A27DB-BD31-4B8C-83A1-F6EECF244321}">
                <p14:modId xmlns:p14="http://schemas.microsoft.com/office/powerpoint/2010/main" val="3255781659"/>
              </p:ext>
            </p:extLst>
          </p:nvPr>
        </p:nvGraphicFramePr>
        <p:xfrm>
          <a:off x="7666303" y="1269195"/>
          <a:ext cx="3621464" cy="2160000"/>
        </p:xfrm>
        <a:graphic>
          <a:graphicData uri="http://schemas.openxmlformats.org/drawingml/2006/table">
            <a:tbl>
              <a:tblPr firstRow="1" bandRow="1">
                <a:tableStyleId>{5C22544A-7EE6-4342-B048-85BDC9FD1C3A}</a:tableStyleId>
              </a:tblPr>
              <a:tblGrid>
                <a:gridCol w="1810732">
                  <a:extLst>
                    <a:ext uri="{9D8B030D-6E8A-4147-A177-3AD203B41FA5}">
                      <a16:colId xmlns:a16="http://schemas.microsoft.com/office/drawing/2014/main" val="577244892"/>
                    </a:ext>
                  </a:extLst>
                </a:gridCol>
                <a:gridCol w="1810732">
                  <a:extLst>
                    <a:ext uri="{9D8B030D-6E8A-4147-A177-3AD203B41FA5}">
                      <a16:colId xmlns:a16="http://schemas.microsoft.com/office/drawing/2014/main" val="863742319"/>
                    </a:ext>
                  </a:extLst>
                </a:gridCol>
              </a:tblGrid>
              <a:tr h="432000">
                <a:tc>
                  <a:txBody>
                    <a:bodyPr/>
                    <a:lstStyle/>
                    <a:p>
                      <a:pPr algn="ctr"/>
                      <a:r>
                        <a:rPr lang="en-US" altLang="zh-CN" dirty="0"/>
                        <a:t>Original band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altLang="zh-CN" dirty="0"/>
                        <a:t>Index</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726048071"/>
                  </a:ext>
                </a:extLst>
              </a:tr>
              <a:tr h="432000">
                <a:tc>
                  <a:txBody>
                    <a:bodyPr/>
                    <a:lstStyle/>
                    <a:p>
                      <a:pPr algn="ctr"/>
                      <a:r>
                        <a:rPr lang="en-US" altLang="zh-CN" dirty="0"/>
                        <a:t>Red Edge 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NDVI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236474"/>
                  </a:ext>
                </a:extLst>
              </a:tr>
              <a:tr h="432000">
                <a:tc>
                  <a:txBody>
                    <a:bodyPr/>
                    <a:lstStyle/>
                    <a:p>
                      <a:pPr algn="ctr"/>
                      <a:r>
                        <a:rPr lang="en-US" altLang="zh-CN" dirty="0"/>
                        <a:t>NIR</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LSWI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65542"/>
                  </a:ext>
                </a:extLst>
              </a:tr>
              <a:tr h="432000">
                <a:tc>
                  <a:txBody>
                    <a:bodyPr/>
                    <a:lstStyle/>
                    <a:p>
                      <a:pPr algn="ctr"/>
                      <a:r>
                        <a:rPr lang="en-US" altLang="zh-CN" dirty="0"/>
                        <a:t>SWIR</a:t>
                      </a:r>
                      <a:r>
                        <a:rPr lang="en-US" altLang="zh-CN" baseline="0" dirty="0"/>
                        <a:t> 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IRECI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56900"/>
                  </a:ext>
                </a:extLst>
              </a:tr>
              <a:tr h="432000">
                <a:tc>
                  <a:txBody>
                    <a:bodyPr/>
                    <a:lstStyle/>
                    <a:p>
                      <a:pPr algn="ctr"/>
                      <a:r>
                        <a:rPr lang="en-US" altLang="zh-CN" dirty="0"/>
                        <a:t>SWIR 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GCVI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5891328"/>
                  </a:ext>
                </a:extLst>
              </a:tr>
            </a:tbl>
          </a:graphicData>
        </a:graphic>
      </p:graphicFrame>
      <p:sp>
        <p:nvSpPr>
          <p:cNvPr id="12" name="文本框 11"/>
          <p:cNvSpPr txBox="1"/>
          <p:nvPr/>
        </p:nvSpPr>
        <p:spPr>
          <a:xfrm>
            <a:off x="7743421" y="4756198"/>
            <a:ext cx="3544346" cy="1800493"/>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en-US" altLang="zh-CN" sz="2000" b="1" dirty="0"/>
              <a:t>Code:</a:t>
            </a:r>
          </a:p>
          <a:p>
            <a:pPr>
              <a:lnSpc>
                <a:spcPct val="150000"/>
              </a:lnSpc>
            </a:pPr>
            <a:r>
              <a:rPr lang="en-US" altLang="zh-CN" dirty="0"/>
              <a:t>https://code.earthengine.google.com/4795796bb1f47ff7e9ca9c0aae263c11</a:t>
            </a:r>
            <a:endParaRPr lang="zh-CN" altLang="en-US" dirty="0"/>
          </a:p>
        </p:txBody>
      </p:sp>
    </p:spTree>
    <p:extLst>
      <p:ext uri="{BB962C8B-B14F-4D97-AF65-F5344CB8AC3E}">
        <p14:creationId xmlns:p14="http://schemas.microsoft.com/office/powerpoint/2010/main" val="3565375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19091" y="1067729"/>
            <a:ext cx="10111666" cy="5690468"/>
          </a:xfrm>
          <a:prstGeom prst="rect">
            <a:avLst/>
          </a:prstGeom>
        </p:spPr>
      </p:pic>
      <p:sp>
        <p:nvSpPr>
          <p:cNvPr id="5" name="TextBox 8"/>
          <p:cNvSpPr txBox="1"/>
          <p:nvPr/>
        </p:nvSpPr>
        <p:spPr>
          <a:xfrm>
            <a:off x="196758" y="137440"/>
            <a:ext cx="5599610" cy="707886"/>
          </a:xfrm>
          <a:prstGeom prst="rect">
            <a:avLst/>
          </a:prstGeom>
          <a:noFill/>
        </p:spPr>
        <p:txBody>
          <a:bodyPr wrap="none" rtlCol="0">
            <a:spAutoFit/>
          </a:bodyPr>
          <a:lstStyle/>
          <a:p>
            <a:r>
              <a:rPr lang="en-US" sz="4000" b="1" dirty="0"/>
              <a:t>Distribution of samples</a:t>
            </a:r>
          </a:p>
        </p:txBody>
      </p:sp>
    </p:spTree>
    <p:extLst>
      <p:ext uri="{BB962C8B-B14F-4D97-AF65-F5344CB8AC3E}">
        <p14:creationId xmlns:p14="http://schemas.microsoft.com/office/powerpoint/2010/main" val="361324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0C39100E-FDF4-4AC6-92E2-5EE363F72398}"/>
              </a:ext>
            </a:extLst>
          </p:cNvPr>
          <p:cNvGrpSpPr/>
          <p:nvPr/>
        </p:nvGrpSpPr>
        <p:grpSpPr>
          <a:xfrm>
            <a:off x="1090612" y="1120206"/>
            <a:ext cx="9610725" cy="5629275"/>
            <a:chOff x="653137" y="-223146"/>
            <a:chExt cx="10992444" cy="7305443"/>
          </a:xfrm>
        </p:grpSpPr>
        <p:pic>
          <p:nvPicPr>
            <p:cNvPr id="6" name="图形 7">
              <a:extLst>
                <a:ext uri="{FF2B5EF4-FFF2-40B4-BE49-F238E27FC236}">
                  <a16:creationId xmlns:a16="http://schemas.microsoft.com/office/drawing/2014/main" id="{C0C9E197-DF48-4BEE-B241-8400EC0497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693" y="-214742"/>
              <a:ext cx="3778682" cy="2519121"/>
            </a:xfrm>
            <a:prstGeom prst="rect">
              <a:avLst/>
            </a:prstGeom>
          </p:spPr>
        </p:pic>
        <p:pic>
          <p:nvPicPr>
            <p:cNvPr id="7" name="图形 9">
              <a:extLst>
                <a:ext uri="{FF2B5EF4-FFF2-40B4-BE49-F238E27FC236}">
                  <a16:creationId xmlns:a16="http://schemas.microsoft.com/office/drawing/2014/main" id="{1122E1F3-154F-4CC9-9309-CF4AA2C90C0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2901" y="-223146"/>
              <a:ext cx="3778682" cy="2519121"/>
            </a:xfrm>
            <a:prstGeom prst="rect">
              <a:avLst/>
            </a:prstGeom>
          </p:spPr>
        </p:pic>
        <p:pic>
          <p:nvPicPr>
            <p:cNvPr id="8" name="图形 11">
              <a:extLst>
                <a:ext uri="{FF2B5EF4-FFF2-40B4-BE49-F238E27FC236}">
                  <a16:creationId xmlns:a16="http://schemas.microsoft.com/office/drawing/2014/main" id="{F331332C-4BA7-4606-9C8B-2D4E1C7600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8900" y="-217123"/>
              <a:ext cx="3778682" cy="2519121"/>
            </a:xfrm>
            <a:prstGeom prst="rect">
              <a:avLst/>
            </a:prstGeom>
          </p:spPr>
        </p:pic>
        <p:pic>
          <p:nvPicPr>
            <p:cNvPr id="9" name="图形 22">
              <a:extLst>
                <a:ext uri="{FF2B5EF4-FFF2-40B4-BE49-F238E27FC236}">
                  <a16:creationId xmlns:a16="http://schemas.microsoft.com/office/drawing/2014/main" id="{7940D1CE-EE36-4E60-AF01-F59DAB0802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137" y="2161071"/>
              <a:ext cx="3786238" cy="2524159"/>
            </a:xfrm>
            <a:prstGeom prst="rect">
              <a:avLst/>
            </a:prstGeom>
          </p:spPr>
        </p:pic>
        <p:pic>
          <p:nvPicPr>
            <p:cNvPr id="10" name="图形 26">
              <a:extLst>
                <a:ext uri="{FF2B5EF4-FFF2-40B4-BE49-F238E27FC236}">
                  <a16:creationId xmlns:a16="http://schemas.microsoft.com/office/drawing/2014/main" id="{8A32F051-E2C1-46F9-88B3-84855F1624C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4212" y="2161071"/>
              <a:ext cx="3783077" cy="2522051"/>
            </a:xfrm>
            <a:prstGeom prst="rect">
              <a:avLst/>
            </a:prstGeom>
          </p:spPr>
        </p:pic>
        <p:pic>
          <p:nvPicPr>
            <p:cNvPr id="11" name="图形 30">
              <a:extLst>
                <a:ext uri="{FF2B5EF4-FFF2-40B4-BE49-F238E27FC236}">
                  <a16:creationId xmlns:a16="http://schemas.microsoft.com/office/drawing/2014/main" id="{5D7C6CCE-B62B-4961-A072-EC1AC1D6575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98900" y="2161071"/>
              <a:ext cx="3778682" cy="2519121"/>
            </a:xfrm>
            <a:prstGeom prst="rect">
              <a:avLst/>
            </a:prstGeom>
          </p:spPr>
        </p:pic>
        <p:pic>
          <p:nvPicPr>
            <p:cNvPr id="12" name="图形 33">
              <a:extLst>
                <a:ext uri="{FF2B5EF4-FFF2-40B4-BE49-F238E27FC236}">
                  <a16:creationId xmlns:a16="http://schemas.microsoft.com/office/drawing/2014/main" id="{096D2C48-C421-4B92-BE76-E7295B65696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8969" y="4562026"/>
              <a:ext cx="3780406" cy="2520271"/>
            </a:xfrm>
            <a:prstGeom prst="rect">
              <a:avLst/>
            </a:prstGeom>
          </p:spPr>
        </p:pic>
        <p:pic>
          <p:nvPicPr>
            <p:cNvPr id="13" name="图形 35">
              <a:extLst>
                <a:ext uri="{FF2B5EF4-FFF2-40B4-BE49-F238E27FC236}">
                  <a16:creationId xmlns:a16="http://schemas.microsoft.com/office/drawing/2014/main" id="{FF6D2400-A4D6-4CF6-B196-8AE9E53C47B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02901" y="4562925"/>
              <a:ext cx="3777708" cy="2518472"/>
            </a:xfrm>
            <a:prstGeom prst="rect">
              <a:avLst/>
            </a:prstGeom>
          </p:spPr>
        </p:pic>
        <p:pic>
          <p:nvPicPr>
            <p:cNvPr id="14" name="图片 13">
              <a:extLst>
                <a:ext uri="{FF2B5EF4-FFF2-40B4-BE49-F238E27FC236}">
                  <a16:creationId xmlns:a16="http://schemas.microsoft.com/office/drawing/2014/main" id="{90982842-6CF9-414A-8505-7403649990C4}"/>
                </a:ext>
              </a:extLst>
            </p:cNvPr>
            <p:cNvPicPr>
              <a:picLocks noChangeAspect="1"/>
            </p:cNvPicPr>
            <p:nvPr/>
          </p:nvPicPr>
          <p:blipFill rotWithShape="1">
            <a:blip r:embed="rId19"/>
            <a:srcRect r="3874"/>
            <a:stretch/>
          </p:blipFill>
          <p:spPr>
            <a:xfrm>
              <a:off x="7730901" y="5345518"/>
              <a:ext cx="3914680" cy="1012024"/>
            </a:xfrm>
            <a:prstGeom prst="rect">
              <a:avLst/>
            </a:prstGeom>
          </p:spPr>
        </p:pic>
      </p:grpSp>
      <p:sp>
        <p:nvSpPr>
          <p:cNvPr id="15" name="TextBox 8"/>
          <p:cNvSpPr txBox="1"/>
          <p:nvPr/>
        </p:nvSpPr>
        <p:spPr>
          <a:xfrm>
            <a:off x="196758" y="137440"/>
            <a:ext cx="7518405" cy="707886"/>
          </a:xfrm>
          <a:prstGeom prst="rect">
            <a:avLst/>
          </a:prstGeom>
          <a:noFill/>
        </p:spPr>
        <p:txBody>
          <a:bodyPr wrap="none" rtlCol="0">
            <a:spAutoFit/>
          </a:bodyPr>
          <a:lstStyle/>
          <a:p>
            <a:r>
              <a:rPr lang="en-US" sz="4000" b="1" dirty="0"/>
              <a:t>Spectral curves of crop samples</a:t>
            </a:r>
          </a:p>
        </p:txBody>
      </p:sp>
      <p:sp>
        <p:nvSpPr>
          <p:cNvPr id="4" name="椭圆 3"/>
          <p:cNvSpPr/>
          <p:nvPr/>
        </p:nvSpPr>
        <p:spPr>
          <a:xfrm rot="2508067">
            <a:off x="2529378" y="1997670"/>
            <a:ext cx="614003" cy="1862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9640090">
            <a:off x="8765381" y="3808274"/>
            <a:ext cx="614003" cy="1862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2508067">
            <a:off x="5626342" y="1876976"/>
            <a:ext cx="614003" cy="1862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01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D8F58BEA-8A1D-42BD-AD2E-5AA943F83173}"/>
              </a:ext>
            </a:extLst>
          </p:cNvPr>
          <p:cNvGraphicFramePr>
            <a:graphicFrameLocks noGrp="1"/>
          </p:cNvGraphicFramePr>
          <p:nvPr>
            <p:extLst>
              <p:ext uri="{D42A27DB-BD31-4B8C-83A1-F6EECF244321}">
                <p14:modId xmlns:p14="http://schemas.microsoft.com/office/powerpoint/2010/main" val="3341843013"/>
              </p:ext>
            </p:extLst>
          </p:nvPr>
        </p:nvGraphicFramePr>
        <p:xfrm>
          <a:off x="810858" y="2843819"/>
          <a:ext cx="6529565" cy="2254666"/>
        </p:xfrm>
        <a:graphic>
          <a:graphicData uri="http://schemas.openxmlformats.org/drawingml/2006/table">
            <a:tbl>
              <a:tblPr/>
              <a:tblGrid>
                <a:gridCol w="1599786">
                  <a:extLst>
                    <a:ext uri="{9D8B030D-6E8A-4147-A177-3AD203B41FA5}">
                      <a16:colId xmlns:a16="http://schemas.microsoft.com/office/drawing/2014/main" val="2888709290"/>
                    </a:ext>
                  </a:extLst>
                </a:gridCol>
                <a:gridCol w="695560">
                  <a:extLst>
                    <a:ext uri="{9D8B030D-6E8A-4147-A177-3AD203B41FA5}">
                      <a16:colId xmlns:a16="http://schemas.microsoft.com/office/drawing/2014/main" val="4228486886"/>
                    </a:ext>
                  </a:extLst>
                </a:gridCol>
                <a:gridCol w="665129">
                  <a:extLst>
                    <a:ext uri="{9D8B030D-6E8A-4147-A177-3AD203B41FA5}">
                      <a16:colId xmlns:a16="http://schemas.microsoft.com/office/drawing/2014/main" val="2026721520"/>
                    </a:ext>
                  </a:extLst>
                </a:gridCol>
                <a:gridCol w="1095507">
                  <a:extLst>
                    <a:ext uri="{9D8B030D-6E8A-4147-A177-3AD203B41FA5}">
                      <a16:colId xmlns:a16="http://schemas.microsoft.com/office/drawing/2014/main" val="1035995688"/>
                    </a:ext>
                  </a:extLst>
                </a:gridCol>
                <a:gridCol w="1238965">
                  <a:extLst>
                    <a:ext uri="{9D8B030D-6E8A-4147-A177-3AD203B41FA5}">
                      <a16:colId xmlns:a16="http://schemas.microsoft.com/office/drawing/2014/main" val="2669294235"/>
                    </a:ext>
                  </a:extLst>
                </a:gridCol>
                <a:gridCol w="1234618">
                  <a:extLst>
                    <a:ext uri="{9D8B030D-6E8A-4147-A177-3AD203B41FA5}">
                      <a16:colId xmlns:a16="http://schemas.microsoft.com/office/drawing/2014/main" val="1941816152"/>
                    </a:ext>
                  </a:extLst>
                </a:gridCol>
              </a:tblGrid>
              <a:tr h="571717">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Crop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others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maize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Users </a:t>
                      </a:r>
                      <a:r>
                        <a:rPr lang="en-US" sz="1600" b="0" i="0" u="none" strike="noStrike" dirty="0" err="1">
                          <a:solidFill>
                            <a:srgbClr val="000000"/>
                          </a:solidFill>
                          <a:effectLst/>
                          <a:latin typeface="等线" panose="02010600030101010101" pitchFamily="2" charset="-122"/>
                          <a:ea typeface="等线" panose="02010600030101010101" pitchFamily="2" charset="-122"/>
                        </a:rPr>
                        <a:t>accu</a:t>
                      </a:r>
                      <a:r>
                        <a:rPr lang="en-US" sz="1600" b="0" i="0" u="none" strike="noStrike" dirty="0">
                          <a:solidFill>
                            <a:srgbClr val="000000"/>
                          </a:solidFill>
                          <a:effectLst/>
                          <a:latin typeface="等线" panose="02010600030101010101" pitchFamily="2" charset="-122"/>
                          <a:ea typeface="等线" panose="02010600030101010101" pitchFamily="2" charset="-122"/>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Overall </a:t>
                      </a:r>
                      <a:r>
                        <a:rPr lang="en-US" sz="1600" b="0" i="0" u="none" strike="noStrike" dirty="0" err="1">
                          <a:solidFill>
                            <a:srgbClr val="000000"/>
                          </a:solidFill>
                          <a:effectLst/>
                          <a:latin typeface="等线" panose="02010600030101010101" pitchFamily="2" charset="-122"/>
                          <a:ea typeface="等线" panose="02010600030101010101" pitchFamily="2" charset="-122"/>
                        </a:rPr>
                        <a:t>accu</a:t>
                      </a:r>
                      <a:r>
                        <a:rPr lang="en-US" sz="1600" b="0" i="0" u="none" strike="noStrike" dirty="0">
                          <a:solidFill>
                            <a:srgbClr val="000000"/>
                          </a:solidFill>
                          <a:effectLst/>
                          <a:latin typeface="等线" panose="02010600030101010101" pitchFamily="2" charset="-122"/>
                          <a:ea typeface="等线" panose="02010600030101010101" pitchFamily="2" charset="-122"/>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Kappa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55002184"/>
                  </a:ext>
                </a:extLst>
              </a:tr>
              <a:tr h="555616">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others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mn-ea"/>
                        </a:rPr>
                        <a:t>7823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等线" panose="02010600030101010101" pitchFamily="2" charset="-122"/>
                          <a:ea typeface="+mn-ea"/>
                        </a:rPr>
                        <a:t>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862431"/>
                  </a:ext>
                </a:extLst>
              </a:tr>
              <a:tr h="555616">
                <a:tc>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maize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mn-ea"/>
                        </a:rPr>
                        <a:t>1800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mn-ea"/>
                        </a:rPr>
                        <a:t>7975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100100823"/>
                  </a:ext>
                </a:extLst>
              </a:tr>
              <a:tr h="571717">
                <a:tc>
                  <a:txBody>
                    <a:bodyPr/>
                    <a:lstStyle/>
                    <a:p>
                      <a:pPr algn="ctr" fontAlgn="ctr"/>
                      <a:r>
                        <a:rPr lang="en-US" sz="1600" b="0" i="0" u="none" strike="noStrike">
                          <a:solidFill>
                            <a:srgbClr val="000000"/>
                          </a:solidFill>
                          <a:effectLst/>
                          <a:latin typeface="等线" panose="02010600030101010101" pitchFamily="2" charset="-122"/>
                          <a:ea typeface="等线" panose="02010600030101010101" pitchFamily="2" charset="-122"/>
                        </a:rPr>
                        <a:t>Producers  accu.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等线" panose="02010600030101010101" pitchFamily="2" charset="-122"/>
                          <a:ea typeface="等线" panose="02010600030101010101" pitchFamily="2" charset="-122"/>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782927866"/>
                  </a:ext>
                </a:extLst>
              </a:tr>
            </a:tbl>
          </a:graphicData>
        </a:graphic>
      </p:graphicFrame>
      <p:sp>
        <p:nvSpPr>
          <p:cNvPr id="6" name="矩形 5">
            <a:extLst>
              <a:ext uri="{FF2B5EF4-FFF2-40B4-BE49-F238E27FC236}">
                <a16:creationId xmlns:a16="http://schemas.microsoft.com/office/drawing/2014/main" id="{F756B886-D6F2-473F-8367-F6170B9F5D74}"/>
              </a:ext>
            </a:extLst>
          </p:cNvPr>
          <p:cNvSpPr/>
          <p:nvPr/>
        </p:nvSpPr>
        <p:spPr>
          <a:xfrm>
            <a:off x="723900" y="1120206"/>
            <a:ext cx="8710556" cy="1569660"/>
          </a:xfrm>
          <a:prstGeom prst="rect">
            <a:avLst/>
          </a:prstGeom>
        </p:spPr>
        <p:txBody>
          <a:bodyPr wrap="square">
            <a:spAutoFit/>
          </a:bodyPr>
          <a:lstStyle/>
          <a:p>
            <a:pPr>
              <a:lnSpc>
                <a:spcPct val="150000"/>
              </a:lnSpc>
            </a:pPr>
            <a:r>
              <a:rPr lang="en-US" altLang="zh-CN" sz="1600" b="1" dirty="0"/>
              <a:t>training set: </a:t>
            </a:r>
            <a:r>
              <a:rPr lang="en-US" altLang="zh-CN" sz="1600" dirty="0"/>
              <a:t>70% samples, </a:t>
            </a:r>
            <a:r>
              <a:rPr lang="en-US" altLang="zh-CN" sz="1600" b="1" dirty="0"/>
              <a:t>validation set: </a:t>
            </a:r>
            <a:r>
              <a:rPr lang="en-US" altLang="zh-CN" sz="1600" dirty="0"/>
              <a:t>30% samples</a:t>
            </a:r>
          </a:p>
          <a:p>
            <a:pPr>
              <a:lnSpc>
                <a:spcPct val="150000"/>
              </a:lnSpc>
            </a:pPr>
            <a:r>
              <a:rPr lang="en-US" altLang="zh-CN" sz="1600" b="1" dirty="0"/>
              <a:t>Classification result: </a:t>
            </a:r>
            <a:r>
              <a:rPr lang="zh-CN" altLang="en-US" sz="1600" dirty="0"/>
              <a:t>https://code.earthengine.google.com/?asset=users/xianda19/classification_result/2021/Ghana/</a:t>
            </a:r>
            <a:r>
              <a:rPr lang="en-US" altLang="zh-CN" sz="1600" dirty="0"/>
              <a:t>maize_20210501_20211028_70percentSamples</a:t>
            </a:r>
            <a:endParaRPr lang="zh-CN" altLang="en-US" sz="1600" dirty="0"/>
          </a:p>
        </p:txBody>
      </p:sp>
      <p:sp>
        <p:nvSpPr>
          <p:cNvPr id="7" name="矩形 6">
            <a:extLst>
              <a:ext uri="{FF2B5EF4-FFF2-40B4-BE49-F238E27FC236}">
                <a16:creationId xmlns:a16="http://schemas.microsoft.com/office/drawing/2014/main" id="{A017771A-5FEE-483B-B784-A9BF8E2090FA}"/>
              </a:ext>
            </a:extLst>
          </p:cNvPr>
          <p:cNvSpPr/>
          <p:nvPr/>
        </p:nvSpPr>
        <p:spPr>
          <a:xfrm>
            <a:off x="723900" y="5142210"/>
            <a:ext cx="8710556" cy="1569660"/>
          </a:xfrm>
          <a:prstGeom prst="rect">
            <a:avLst/>
          </a:prstGeom>
        </p:spPr>
        <p:txBody>
          <a:bodyPr wrap="square">
            <a:spAutoFit/>
          </a:bodyPr>
          <a:lstStyle/>
          <a:p>
            <a:pPr>
              <a:lnSpc>
                <a:spcPct val="150000"/>
              </a:lnSpc>
            </a:pPr>
            <a:r>
              <a:rPr lang="en-US" altLang="zh-CN" sz="1600" b="1" dirty="0"/>
              <a:t>training set: </a:t>
            </a:r>
            <a:r>
              <a:rPr lang="en-US" altLang="zh-CN" sz="1600" dirty="0"/>
              <a:t>100% samples</a:t>
            </a:r>
          </a:p>
          <a:p>
            <a:pPr>
              <a:lnSpc>
                <a:spcPct val="150000"/>
              </a:lnSpc>
            </a:pPr>
            <a:r>
              <a:rPr lang="en-US" altLang="zh-CN" sz="1600" b="1" dirty="0"/>
              <a:t>Classification result:</a:t>
            </a:r>
            <a:endParaRPr lang="en-US" altLang="zh-CN" sz="1600" dirty="0"/>
          </a:p>
          <a:p>
            <a:pPr>
              <a:lnSpc>
                <a:spcPct val="150000"/>
              </a:lnSpc>
            </a:pPr>
            <a:r>
              <a:rPr lang="zh-CN" altLang="en-US" sz="1600" dirty="0"/>
              <a:t>https://code.earthengine.google.com/?asset=users/xianda19/classification_result/2021/Ghana/</a:t>
            </a:r>
            <a:r>
              <a:rPr lang="en-US" altLang="zh-CN" sz="1600" dirty="0"/>
              <a:t>maize_20210501_20211028_100percentSamples</a:t>
            </a:r>
            <a:endParaRPr lang="zh-CN" altLang="en-US" sz="1600" dirty="0"/>
          </a:p>
        </p:txBody>
      </p:sp>
      <p:sp>
        <p:nvSpPr>
          <p:cNvPr id="8" name="TextBox 8"/>
          <p:cNvSpPr txBox="1"/>
          <p:nvPr/>
        </p:nvSpPr>
        <p:spPr>
          <a:xfrm>
            <a:off x="196758" y="137440"/>
            <a:ext cx="5046574" cy="707886"/>
          </a:xfrm>
          <a:prstGeom prst="rect">
            <a:avLst/>
          </a:prstGeom>
          <a:noFill/>
        </p:spPr>
        <p:txBody>
          <a:bodyPr wrap="none" rtlCol="0">
            <a:spAutoFit/>
          </a:bodyPr>
          <a:lstStyle/>
          <a:p>
            <a:r>
              <a:rPr lang="en-US" sz="4000" b="1" dirty="0"/>
              <a:t>Accuracy assessment</a:t>
            </a:r>
          </a:p>
        </p:txBody>
      </p:sp>
    </p:spTree>
    <p:extLst>
      <p:ext uri="{BB962C8B-B14F-4D97-AF65-F5344CB8AC3E}">
        <p14:creationId xmlns:p14="http://schemas.microsoft.com/office/powerpoint/2010/main" val="3144683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90549" y="1115024"/>
            <a:ext cx="10354039" cy="5619151"/>
          </a:xfrm>
          <a:prstGeom prst="rect">
            <a:avLst/>
          </a:prstGeom>
        </p:spPr>
      </p:pic>
      <p:sp>
        <p:nvSpPr>
          <p:cNvPr id="15" name="TextBox 8"/>
          <p:cNvSpPr txBox="1"/>
          <p:nvPr/>
        </p:nvSpPr>
        <p:spPr>
          <a:xfrm>
            <a:off x="196758" y="137440"/>
            <a:ext cx="6946132" cy="707886"/>
          </a:xfrm>
          <a:prstGeom prst="rect">
            <a:avLst/>
          </a:prstGeom>
          <a:noFill/>
        </p:spPr>
        <p:txBody>
          <a:bodyPr wrap="none" rtlCol="0">
            <a:spAutoFit/>
          </a:bodyPr>
          <a:lstStyle/>
          <a:p>
            <a:r>
              <a:rPr lang="en-US" sz="4000" b="1" dirty="0"/>
              <a:t>Classification result of maize</a:t>
            </a:r>
          </a:p>
        </p:txBody>
      </p:sp>
      <p:sp>
        <p:nvSpPr>
          <p:cNvPr id="5" name="文本框 4"/>
          <p:cNvSpPr txBox="1"/>
          <p:nvPr/>
        </p:nvSpPr>
        <p:spPr>
          <a:xfrm>
            <a:off x="817581" y="1256076"/>
            <a:ext cx="1828800" cy="11440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nSpc>
                <a:spcPct val="150000"/>
              </a:lnSpc>
            </a:pPr>
            <a:r>
              <a:rPr lang="en-US" altLang="zh-CN" sz="2400" b="1" dirty="0"/>
              <a:t>Resolution:</a:t>
            </a:r>
          </a:p>
          <a:p>
            <a:pPr>
              <a:lnSpc>
                <a:spcPct val="150000"/>
              </a:lnSpc>
            </a:pPr>
            <a:r>
              <a:rPr lang="en-US" altLang="zh-CN" sz="2400" b="1" dirty="0"/>
              <a:t>10m</a:t>
            </a:r>
            <a:endParaRPr lang="zh-CN" altLang="en-US" sz="2400" b="1" dirty="0"/>
          </a:p>
        </p:txBody>
      </p:sp>
    </p:spTree>
    <p:extLst>
      <p:ext uri="{BB962C8B-B14F-4D97-AF65-F5344CB8AC3E}">
        <p14:creationId xmlns:p14="http://schemas.microsoft.com/office/powerpoint/2010/main" val="357326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89939" y="2218677"/>
            <a:ext cx="8612121" cy="1107996"/>
          </a:xfrm>
          <a:prstGeom prst="rect">
            <a:avLst/>
          </a:prstGeom>
          <a:noFill/>
        </p:spPr>
        <p:txBody>
          <a:bodyPr wrap="square" rtlCol="0">
            <a:spAutoFit/>
          </a:bodyPr>
          <a:lstStyle/>
          <a:p>
            <a:pPr algn="ctr"/>
            <a:r>
              <a:rPr lang="en-US" altLang="zh-CN" sz="6600" b="1" dirty="0"/>
              <a:t>Thank You</a:t>
            </a:r>
            <a:endParaRPr lang="en-US" sz="5400" b="1" dirty="0"/>
          </a:p>
        </p:txBody>
      </p:sp>
      <p:cxnSp>
        <p:nvCxnSpPr>
          <p:cNvPr id="4" name="Straight Connector 3"/>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7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111269"/>
            <a:ext cx="12192000" cy="982766"/>
          </a:xfrm>
          <a:prstGeom prst="rect">
            <a:avLst/>
          </a:prstGeom>
          <a:solidFill>
            <a:schemeClr val="tx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14168" y="3217931"/>
            <a:ext cx="7763664" cy="769441"/>
          </a:xfrm>
          <a:prstGeom prst="rect">
            <a:avLst/>
          </a:prstGeom>
          <a:noFill/>
        </p:spPr>
        <p:txBody>
          <a:bodyPr wrap="none" rtlCol="0">
            <a:spAutoFit/>
          </a:bodyPr>
          <a:lstStyle/>
          <a:p>
            <a:r>
              <a:rPr lang="en-US" altLang="zh-CN" sz="4400" b="1" dirty="0">
                <a:solidFill>
                  <a:srgbClr val="FFFFFF"/>
                </a:solidFill>
              </a:rPr>
              <a:t>The principle of classification </a:t>
            </a:r>
            <a:endParaRPr lang="en-US" sz="4400" b="1" dirty="0">
              <a:solidFill>
                <a:srgbClr val="FFFFFF"/>
              </a:solidFill>
            </a:endParaRPr>
          </a:p>
        </p:txBody>
      </p:sp>
    </p:spTree>
    <p:extLst>
      <p:ext uri="{BB962C8B-B14F-4D97-AF65-F5344CB8AC3E}">
        <p14:creationId xmlns:p14="http://schemas.microsoft.com/office/powerpoint/2010/main" val="6964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6758" y="137440"/>
            <a:ext cx="8650125" cy="646331"/>
          </a:xfrm>
          <a:prstGeom prst="rect">
            <a:avLst/>
          </a:prstGeom>
          <a:noFill/>
        </p:spPr>
        <p:txBody>
          <a:bodyPr wrap="none" rtlCol="0">
            <a:spAutoFit/>
          </a:bodyPr>
          <a:lstStyle/>
          <a:p>
            <a:r>
              <a:rPr lang="en-US" altLang="zh-CN" sz="3600" b="1" dirty="0"/>
              <a:t>Principle of monitoring land cover by RS</a:t>
            </a:r>
            <a:endParaRPr lang="en-US" sz="3600" b="1" dirty="0"/>
          </a:p>
        </p:txBody>
      </p:sp>
      <p:pic>
        <p:nvPicPr>
          <p:cNvPr id="2" name="Picture 1" descr="1-1-1"/>
          <p:cNvPicPr>
            <a:picLocks noChangeAspect="1" noChangeArrowheads="1"/>
          </p:cNvPicPr>
          <p:nvPr/>
        </p:nvPicPr>
        <p:blipFill rotWithShape="1">
          <a:blip r:embed="rId3" cstate="print"/>
          <a:srcRect l="3558" t="562" r="9006" b="14593"/>
          <a:stretch>
            <a:fillRect/>
          </a:stretch>
        </p:blipFill>
        <p:spPr bwMode="auto">
          <a:xfrm>
            <a:off x="754744" y="1381463"/>
            <a:ext cx="6415314" cy="4762327"/>
          </a:xfrm>
          <a:prstGeom prst="rect">
            <a:avLst/>
          </a:prstGeom>
          <a:noFill/>
          <a:ln w="38100">
            <a:solidFill>
              <a:schemeClr val="tx1">
                <a:lumMod val="85000"/>
                <a:lumOff val="15000"/>
              </a:schemeClr>
            </a:solidFill>
          </a:ln>
        </p:spPr>
      </p:pic>
      <p:sp>
        <p:nvSpPr>
          <p:cNvPr id="4" name="矩形 3"/>
          <p:cNvSpPr/>
          <p:nvPr/>
        </p:nvSpPr>
        <p:spPr>
          <a:xfrm>
            <a:off x="7399019" y="1381463"/>
            <a:ext cx="4397746" cy="3323987"/>
          </a:xfrm>
          <a:prstGeom prst="rect">
            <a:avLst/>
          </a:prstGeom>
        </p:spPr>
        <p:txBody>
          <a:bodyPr wrap="square">
            <a:spAutoFit/>
          </a:bodyPr>
          <a:lstStyle/>
          <a:p>
            <a:pPr>
              <a:lnSpc>
                <a:spcPct val="150000"/>
              </a:lnSpc>
            </a:pPr>
            <a:r>
              <a:rPr lang="en-US" altLang="zh-CN" sz="2000" dirty="0">
                <a:latin typeface="Arial" panose="020B0604020202020204" pitchFamily="34" charset="0"/>
                <a:cs typeface="Arial" panose="020B0604020202020204" pitchFamily="34" charset="0"/>
              </a:rPr>
              <a:t>Objects on the earth are continuously </a:t>
            </a:r>
            <a:r>
              <a:rPr lang="en-US" altLang="zh-CN" sz="2000" b="1" dirty="0">
                <a:latin typeface="Arial" panose="020B0604020202020204" pitchFamily="34" charset="0"/>
                <a:cs typeface="Arial" panose="020B0604020202020204" pitchFamily="34" charset="0"/>
              </a:rPr>
              <a:t>emitting, reflecting</a:t>
            </a:r>
            <a:r>
              <a:rPr lang="en-US" altLang="zh-CN" sz="2000" dirty="0">
                <a:latin typeface="Arial" panose="020B0604020202020204" pitchFamily="34" charset="0"/>
                <a:cs typeface="Arial" panose="020B0604020202020204" pitchFamily="34" charset="0"/>
              </a:rPr>
              <a:t>, and </a:t>
            </a:r>
            <a:r>
              <a:rPr lang="en-US" altLang="zh-CN" sz="2000" b="1" dirty="0">
                <a:latin typeface="Arial" panose="020B0604020202020204" pitchFamily="34" charset="0"/>
                <a:cs typeface="Arial" panose="020B0604020202020204" pitchFamily="34" charset="0"/>
              </a:rPr>
              <a:t>absorbing</a:t>
            </a:r>
            <a:r>
              <a:rPr lang="en-US" altLang="zh-CN" sz="2000" dirty="0">
                <a:latin typeface="Arial" panose="020B0604020202020204" pitchFamily="34" charset="0"/>
                <a:cs typeface="Arial" panose="020B0604020202020204" pitchFamily="34" charset="0"/>
              </a:rPr>
              <a:t> electromagnetic waves. The electromagnetic wave characteristic of different objects is diverse, people can distinguish them using these information.</a:t>
            </a:r>
            <a:endParaRPr lang="zh-CN" altLang="en-US" sz="2000" dirty="0">
              <a:latin typeface="Arial" panose="020B0604020202020204" pitchFamily="34" charset="0"/>
              <a:cs typeface="Arial" panose="020B0604020202020204" pitchFamily="34" charset="0"/>
            </a:endParaRPr>
          </a:p>
        </p:txBody>
      </p:sp>
      <p:sp>
        <p:nvSpPr>
          <p:cNvPr id="3" name="文本框 2"/>
          <p:cNvSpPr txBox="1"/>
          <p:nvPr/>
        </p:nvSpPr>
        <p:spPr>
          <a:xfrm>
            <a:off x="7673632" y="5083633"/>
            <a:ext cx="3848519" cy="646331"/>
          </a:xfrm>
          <a:prstGeom prst="rect">
            <a:avLst/>
          </a:prstGeom>
          <a:noFill/>
        </p:spPr>
        <p:txBody>
          <a:bodyPr wrap="square" rtlCol="0">
            <a:spAutoFit/>
          </a:bodyPr>
          <a:lstStyle/>
          <a:p>
            <a:pPr algn="ctr"/>
            <a:r>
              <a:rPr lang="en-US" altLang="zh-CN" sz="3600" b="1" dirty="0">
                <a:solidFill>
                  <a:schemeClr val="accent2"/>
                </a:solidFill>
              </a:rPr>
              <a:t>Remote Sensing</a:t>
            </a:r>
          </a:p>
        </p:txBody>
      </p:sp>
    </p:spTree>
    <p:extLst>
      <p:ext uri="{BB962C8B-B14F-4D97-AF65-F5344CB8AC3E}">
        <p14:creationId xmlns:p14="http://schemas.microsoft.com/office/powerpoint/2010/main" val="116421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6758" y="137440"/>
            <a:ext cx="11386450" cy="646331"/>
          </a:xfrm>
          <a:prstGeom prst="rect">
            <a:avLst/>
          </a:prstGeom>
          <a:noFill/>
        </p:spPr>
        <p:txBody>
          <a:bodyPr wrap="none" rtlCol="0">
            <a:spAutoFit/>
          </a:bodyPr>
          <a:lstStyle/>
          <a:p>
            <a:r>
              <a:rPr lang="en-US" altLang="zh-CN" sz="3600" b="1" dirty="0"/>
              <a:t>Reflectivity characteristics of different ground objects</a:t>
            </a:r>
            <a:endParaRPr lang="en-US" sz="3600"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005" y="1871706"/>
            <a:ext cx="7836885" cy="411298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8990843" y="2324034"/>
            <a:ext cx="3044032" cy="2756860"/>
          </a:xfrm>
          <a:prstGeom prst="rect">
            <a:avLst/>
          </a:prstGeom>
        </p:spPr>
      </p:pic>
      <p:sp>
        <p:nvSpPr>
          <p:cNvPr id="2" name="右箭头 1"/>
          <p:cNvSpPr/>
          <p:nvPr/>
        </p:nvSpPr>
        <p:spPr>
          <a:xfrm>
            <a:off x="8430567" y="3476729"/>
            <a:ext cx="458651" cy="451471"/>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921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2023971502"/>
              </p:ext>
            </p:extLst>
          </p:nvPr>
        </p:nvGraphicFramePr>
        <p:xfrm>
          <a:off x="6944250" y="2203369"/>
          <a:ext cx="4933950" cy="3620160"/>
        </p:xfrm>
        <a:graphic>
          <a:graphicData uri="http://schemas.openxmlformats.org/drawingml/2006/table">
            <a:tbl>
              <a:tblPr firstRow="1" bandRow="1">
                <a:tableStyleId>{93296810-A885-4BE3-A3E7-6D5BEEA58F35}</a:tableStyleId>
              </a:tblPr>
              <a:tblGrid>
                <a:gridCol w="1732141">
                  <a:extLst>
                    <a:ext uri="{9D8B030D-6E8A-4147-A177-3AD203B41FA5}">
                      <a16:colId xmlns:a16="http://schemas.microsoft.com/office/drawing/2014/main" val="3835600753"/>
                    </a:ext>
                  </a:extLst>
                </a:gridCol>
                <a:gridCol w="3201809">
                  <a:extLst>
                    <a:ext uri="{9D8B030D-6E8A-4147-A177-3AD203B41FA5}">
                      <a16:colId xmlns:a16="http://schemas.microsoft.com/office/drawing/2014/main" val="3015313397"/>
                    </a:ext>
                  </a:extLst>
                </a:gridCol>
              </a:tblGrid>
              <a:tr h="468000">
                <a:tc>
                  <a:txBody>
                    <a:bodyPr/>
                    <a:lstStyle/>
                    <a:p>
                      <a:pPr algn="ctr"/>
                      <a:r>
                        <a:rPr lang="en-US" altLang="zh-CN" dirty="0">
                          <a:solidFill>
                            <a:schemeClr val="tx1"/>
                          </a:solidFill>
                        </a:rPr>
                        <a:t>Name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altLang="zh-CN" dirty="0">
                          <a:solidFill>
                            <a:schemeClr val="tx1"/>
                          </a:solidFill>
                        </a:rPr>
                        <a:t>Formula</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10014573"/>
                  </a:ext>
                </a:extLst>
              </a:tr>
              <a:tr h="468000">
                <a:tc>
                  <a:txBody>
                    <a:bodyPr/>
                    <a:lstStyle/>
                    <a:p>
                      <a:pPr algn="ctr"/>
                      <a:r>
                        <a:rPr lang="en-US" altLang="zh-CN" dirty="0"/>
                        <a:t>NDVI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(NIR</a:t>
                      </a:r>
                      <a:r>
                        <a:rPr lang="en-US" altLang="zh-CN" baseline="0" dirty="0"/>
                        <a:t> – Red) / (NIR + Red)</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092219"/>
                  </a:ext>
                </a:extLst>
              </a:tr>
              <a:tr h="468000">
                <a:tc>
                  <a:txBody>
                    <a:bodyPr/>
                    <a:lstStyle/>
                    <a:p>
                      <a:pPr algn="ctr"/>
                      <a:r>
                        <a:rPr lang="en-US" altLang="zh-CN" dirty="0"/>
                        <a:t>LSWI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(NIR – SWIR1) / (NIR + SWIR1)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708936"/>
                  </a:ext>
                </a:extLst>
              </a:tr>
              <a:tr h="468000">
                <a:tc>
                  <a:txBody>
                    <a:bodyPr/>
                    <a:lstStyle/>
                    <a:p>
                      <a:pPr algn="ctr"/>
                      <a:r>
                        <a:rPr lang="en-US" altLang="zh-CN" dirty="0"/>
                        <a:t>IRECI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(Edge3</a:t>
                      </a:r>
                      <a:r>
                        <a:rPr lang="en-US" altLang="zh-CN" baseline="0" dirty="0"/>
                        <a:t> – Red) / Edge1 / Edge2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7970828"/>
                  </a:ext>
                </a:extLst>
              </a:tr>
              <a:tr h="468000">
                <a:tc>
                  <a:txBody>
                    <a:bodyPr/>
                    <a:lstStyle/>
                    <a:p>
                      <a:pPr algn="ctr"/>
                      <a:r>
                        <a:rPr lang="en-US" altLang="zh-CN" dirty="0"/>
                        <a:t>EVI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2.5 * ((NIR – Red) / (NIR + 6</a:t>
                      </a:r>
                      <a:r>
                        <a:rPr lang="en-US" altLang="zh-CN" baseline="0" dirty="0"/>
                        <a:t> * Red – 7.5 * Blue + 1))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31268"/>
                  </a:ext>
                </a:extLst>
              </a:tr>
              <a:tr h="468000">
                <a:tc>
                  <a:txBody>
                    <a:bodyPr/>
                    <a:lstStyle/>
                    <a:p>
                      <a:pPr algn="ctr"/>
                      <a:r>
                        <a:rPr lang="en-US" altLang="zh-CN" dirty="0"/>
                        <a:t>GCVI</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NIR / Green -</a:t>
                      </a:r>
                      <a:r>
                        <a:rPr lang="en-US" altLang="zh-CN" baseline="0" dirty="0"/>
                        <a:t> 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918479"/>
                  </a:ext>
                </a:extLst>
              </a:tr>
              <a:tr h="468000">
                <a:tc>
                  <a:txBody>
                    <a:bodyPr/>
                    <a:lstStyle/>
                    <a:p>
                      <a:pPr algn="ct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9068742"/>
                  </a:ext>
                </a:extLst>
              </a:tr>
            </a:tbl>
          </a:graphicData>
        </a:graphic>
      </p:graphicFrame>
      <p:sp>
        <p:nvSpPr>
          <p:cNvPr id="13" name="TextBox 8"/>
          <p:cNvSpPr txBox="1"/>
          <p:nvPr/>
        </p:nvSpPr>
        <p:spPr>
          <a:xfrm>
            <a:off x="196758" y="137440"/>
            <a:ext cx="8795998" cy="646331"/>
          </a:xfrm>
          <a:prstGeom prst="rect">
            <a:avLst/>
          </a:prstGeom>
          <a:noFill/>
        </p:spPr>
        <p:txBody>
          <a:bodyPr wrap="none" rtlCol="0">
            <a:spAutoFit/>
          </a:bodyPr>
          <a:lstStyle/>
          <a:p>
            <a:r>
              <a:rPr lang="en-US" sz="3600" b="1" dirty="0"/>
              <a:t>Spectral bands for the Sentinel-2 sensors</a:t>
            </a:r>
          </a:p>
        </p:txBody>
      </p:sp>
      <p:pic>
        <p:nvPicPr>
          <p:cNvPr id="10" name="图片 9"/>
          <p:cNvPicPr>
            <a:picLocks noChangeAspect="1"/>
          </p:cNvPicPr>
          <p:nvPr/>
        </p:nvPicPr>
        <p:blipFill>
          <a:blip r:embed="rId3"/>
          <a:stretch>
            <a:fillRect/>
          </a:stretch>
        </p:blipFill>
        <p:spPr>
          <a:xfrm>
            <a:off x="420649" y="1593068"/>
            <a:ext cx="6223092" cy="4356297"/>
          </a:xfrm>
          <a:prstGeom prst="rect">
            <a:avLst/>
          </a:prstGeom>
        </p:spPr>
      </p:pic>
      <p:sp>
        <p:nvSpPr>
          <p:cNvPr id="2" name="椭圆形标注 1"/>
          <p:cNvSpPr/>
          <p:nvPr/>
        </p:nvSpPr>
        <p:spPr>
          <a:xfrm>
            <a:off x="8472540" y="1140301"/>
            <a:ext cx="2721324" cy="981883"/>
          </a:xfrm>
          <a:prstGeom prst="wedgeEllipseCallout">
            <a:avLst>
              <a:gd name="adj1" fmla="val -45521"/>
              <a:gd name="adj2" fmla="val 5361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Cloud, soil </a:t>
            </a:r>
            <a:endParaRPr lang="zh-CN" altLang="en-US" sz="2400" b="1" dirty="0"/>
          </a:p>
        </p:txBody>
      </p:sp>
      <p:sp>
        <p:nvSpPr>
          <p:cNvPr id="3" name="矩形 2"/>
          <p:cNvSpPr/>
          <p:nvPr/>
        </p:nvSpPr>
        <p:spPr>
          <a:xfrm>
            <a:off x="420648" y="3386295"/>
            <a:ext cx="6223093" cy="1607736"/>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22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6758" y="137440"/>
            <a:ext cx="11719875" cy="646331"/>
          </a:xfrm>
          <a:prstGeom prst="rect">
            <a:avLst/>
          </a:prstGeom>
          <a:noFill/>
        </p:spPr>
        <p:txBody>
          <a:bodyPr wrap="none" rtlCol="0">
            <a:spAutoFit/>
          </a:bodyPr>
          <a:lstStyle/>
          <a:p>
            <a:r>
              <a:rPr lang="en-US" altLang="zh-CN" sz="3600" b="1" dirty="0"/>
              <a:t>Spectral characteristics of multispectral remote sensing</a:t>
            </a:r>
            <a:endParaRPr lang="en-US" sz="3600" b="1" dirty="0"/>
          </a:p>
        </p:txBody>
      </p:sp>
      <p:sp>
        <p:nvSpPr>
          <p:cNvPr id="2" name="TextBox 1"/>
          <p:cNvSpPr txBox="1"/>
          <p:nvPr/>
        </p:nvSpPr>
        <p:spPr>
          <a:xfrm>
            <a:off x="518499" y="1227928"/>
            <a:ext cx="10682900" cy="1077218"/>
          </a:xfrm>
          <a:prstGeom prst="rect">
            <a:avLst/>
          </a:prstGeom>
          <a:noFill/>
        </p:spPr>
        <p:txBody>
          <a:bodyPr wrap="square" rtlCol="0">
            <a:spAutoFit/>
          </a:bodyPr>
          <a:lstStyle/>
          <a:p>
            <a:r>
              <a:rPr lang="en-US" altLang="zh-CN" sz="3200" b="1" dirty="0">
                <a:solidFill>
                  <a:srgbClr val="C00000"/>
                </a:solidFill>
              </a:rPr>
              <a:t>The spectral albedo value of remote sensing (sensor) at different frequency bands</a:t>
            </a:r>
            <a:endParaRPr lang="en-US" sz="3200" b="1" dirty="0">
              <a:solidFill>
                <a:srgbClr val="C00000"/>
              </a:solidFill>
            </a:endParaRPr>
          </a:p>
        </p:txBody>
      </p:sp>
      <p:cxnSp>
        <p:nvCxnSpPr>
          <p:cNvPr id="53" name="Straight Connector 52"/>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3"/>
          <a:stretch>
            <a:fillRect/>
          </a:stretch>
        </p:blipFill>
        <p:spPr>
          <a:xfrm>
            <a:off x="1718648" y="2167011"/>
            <a:ext cx="8282601" cy="4605264"/>
          </a:xfrm>
          <a:prstGeom prst="rect">
            <a:avLst/>
          </a:prstGeom>
        </p:spPr>
      </p:pic>
      <p:sp>
        <p:nvSpPr>
          <p:cNvPr id="3" name="文本框 2"/>
          <p:cNvSpPr txBox="1"/>
          <p:nvPr/>
        </p:nvSpPr>
        <p:spPr>
          <a:xfrm>
            <a:off x="2542233" y="2642716"/>
            <a:ext cx="1175657" cy="369332"/>
          </a:xfrm>
          <a:prstGeom prst="rect">
            <a:avLst/>
          </a:prstGeom>
          <a:solidFill>
            <a:schemeClr val="bg1"/>
          </a:solidFill>
        </p:spPr>
        <p:txBody>
          <a:bodyPr wrap="square" rtlCol="0">
            <a:spAutoFit/>
          </a:bodyPr>
          <a:lstStyle/>
          <a:p>
            <a:endParaRPr lang="zh-CN" altLang="en-US" dirty="0"/>
          </a:p>
        </p:txBody>
      </p:sp>
      <p:sp>
        <p:nvSpPr>
          <p:cNvPr id="8" name="文本框 7"/>
          <p:cNvSpPr txBox="1"/>
          <p:nvPr/>
        </p:nvSpPr>
        <p:spPr>
          <a:xfrm>
            <a:off x="7738905" y="2642716"/>
            <a:ext cx="1175657"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249175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6758" y="137440"/>
            <a:ext cx="2045753" cy="646331"/>
          </a:xfrm>
          <a:prstGeom prst="rect">
            <a:avLst/>
          </a:prstGeom>
          <a:noFill/>
        </p:spPr>
        <p:txBody>
          <a:bodyPr wrap="none" rtlCol="0">
            <a:spAutoFit/>
          </a:bodyPr>
          <a:lstStyle/>
          <a:p>
            <a:r>
              <a:rPr lang="en-US" altLang="zh-CN" sz="3600" b="1" dirty="0"/>
              <a:t>Classifier</a:t>
            </a:r>
            <a:endParaRPr lang="en-US" sz="4000" b="1" dirty="0"/>
          </a:p>
        </p:txBody>
      </p:sp>
      <p:cxnSp>
        <p:nvCxnSpPr>
          <p:cNvPr id="3" name="Straight Connector 2"/>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1029" descr="C:\gqh\class\Class_Materials\Lecture6\classific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861" y="1097244"/>
            <a:ext cx="6093181" cy="490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1015000" y="6118552"/>
            <a:ext cx="9961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400" b="1" dirty="0"/>
              <a:t>Classifier training: to find the </a:t>
            </a:r>
            <a:r>
              <a:rPr lang="en-US" altLang="zh-CN" sz="2400" b="1" u="sng" dirty="0">
                <a:solidFill>
                  <a:srgbClr val="FF0000"/>
                </a:solidFill>
                <a:effectLst>
                  <a:outerShdw blurRad="38100" dist="38100" dir="2700000" algn="tl">
                    <a:srgbClr val="000000">
                      <a:alpha val="43137"/>
                    </a:srgbClr>
                  </a:outerShdw>
                </a:effectLst>
              </a:rPr>
              <a:t>decision boundary </a:t>
            </a:r>
            <a:r>
              <a:rPr lang="en-US" altLang="zh-CN" sz="2400" b="1" dirty="0"/>
              <a:t>to separate different classes</a:t>
            </a:r>
          </a:p>
        </p:txBody>
      </p:sp>
      <p:sp>
        <p:nvSpPr>
          <p:cNvPr id="13" name="Rectangle 1026"/>
          <p:cNvSpPr txBox="1">
            <a:spLocks noChangeArrowheads="1"/>
          </p:cNvSpPr>
          <p:nvPr/>
        </p:nvSpPr>
        <p:spPr>
          <a:xfrm>
            <a:off x="6566773" y="1761689"/>
            <a:ext cx="3599645" cy="98901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rgbClr val="C00000"/>
                </a:solidFill>
                <a:effectLst>
                  <a:outerShdw blurRad="38100" dist="38100" dir="2700000" algn="tl">
                    <a:srgbClr val="000000">
                      <a:alpha val="43137"/>
                    </a:srgbClr>
                  </a:outerShdw>
                </a:effectLst>
              </a:rPr>
              <a:t>Classes in Spectral Space</a:t>
            </a:r>
          </a:p>
        </p:txBody>
      </p:sp>
      <p:sp>
        <p:nvSpPr>
          <p:cNvPr id="2" name="椭圆 1"/>
          <p:cNvSpPr/>
          <p:nvPr/>
        </p:nvSpPr>
        <p:spPr>
          <a:xfrm>
            <a:off x="4424750" y="3714749"/>
            <a:ext cx="819150" cy="89535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24096" y="1685924"/>
            <a:ext cx="843703" cy="9429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50748" y="2586650"/>
            <a:ext cx="857668" cy="821172"/>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46676" y="3265714"/>
            <a:ext cx="769626" cy="837820"/>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大括号 6"/>
          <p:cNvSpPr/>
          <p:nvPr/>
        </p:nvSpPr>
        <p:spPr>
          <a:xfrm>
            <a:off x="755227" y="1330035"/>
            <a:ext cx="429337" cy="3020581"/>
          </a:xfrm>
          <a:prstGeom prst="leftBrace">
            <a:avLst>
              <a:gd name="adj1" fmla="val 615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1267691" y="1298999"/>
            <a:ext cx="1588007" cy="461665"/>
          </a:xfrm>
          <a:prstGeom prst="rect">
            <a:avLst/>
          </a:prstGeom>
          <a:noFill/>
        </p:spPr>
        <p:txBody>
          <a:bodyPr wrap="square" rtlCol="0">
            <a:spAutoFit/>
          </a:bodyPr>
          <a:lstStyle/>
          <a:p>
            <a:r>
              <a:rPr lang="en-US" altLang="zh-CN" sz="2400" dirty="0"/>
              <a:t>K-Means</a:t>
            </a:r>
            <a:endParaRPr lang="zh-CN" altLang="en-US" sz="2400" dirty="0"/>
          </a:p>
        </p:txBody>
      </p:sp>
      <p:sp>
        <p:nvSpPr>
          <p:cNvPr id="14" name="文本框 13"/>
          <p:cNvSpPr txBox="1"/>
          <p:nvPr/>
        </p:nvSpPr>
        <p:spPr>
          <a:xfrm>
            <a:off x="1267691" y="1901479"/>
            <a:ext cx="3070395" cy="461665"/>
          </a:xfrm>
          <a:prstGeom prst="rect">
            <a:avLst/>
          </a:prstGeom>
          <a:noFill/>
        </p:spPr>
        <p:txBody>
          <a:bodyPr wrap="square" rtlCol="0">
            <a:spAutoFit/>
          </a:bodyPr>
          <a:lstStyle/>
          <a:p>
            <a:r>
              <a:rPr lang="en-US" altLang="zh-CN" sz="2400" b="1" dirty="0"/>
              <a:t>Random Forest (RF)</a:t>
            </a:r>
            <a:endParaRPr lang="zh-CN" altLang="en-US" sz="2400" b="1" dirty="0"/>
          </a:p>
        </p:txBody>
      </p:sp>
      <p:sp>
        <p:nvSpPr>
          <p:cNvPr id="15" name="文本框 14"/>
          <p:cNvSpPr txBox="1"/>
          <p:nvPr/>
        </p:nvSpPr>
        <p:spPr>
          <a:xfrm>
            <a:off x="1283091" y="2457031"/>
            <a:ext cx="2789209" cy="830997"/>
          </a:xfrm>
          <a:prstGeom prst="rect">
            <a:avLst/>
          </a:prstGeom>
          <a:noFill/>
        </p:spPr>
        <p:txBody>
          <a:bodyPr wrap="square" rtlCol="0">
            <a:spAutoFit/>
          </a:bodyPr>
          <a:lstStyle/>
          <a:p>
            <a:r>
              <a:rPr lang="en-US" altLang="zh-CN" sz="2400" dirty="0"/>
              <a:t>Support vector machine (SVM)</a:t>
            </a:r>
            <a:endParaRPr lang="zh-CN" altLang="en-US" sz="2400" dirty="0"/>
          </a:p>
        </p:txBody>
      </p:sp>
      <p:sp>
        <p:nvSpPr>
          <p:cNvPr id="16" name="文本框 15"/>
          <p:cNvSpPr txBox="1"/>
          <p:nvPr/>
        </p:nvSpPr>
        <p:spPr>
          <a:xfrm>
            <a:off x="1283091" y="3404596"/>
            <a:ext cx="2540015" cy="461665"/>
          </a:xfrm>
          <a:prstGeom prst="rect">
            <a:avLst/>
          </a:prstGeom>
          <a:noFill/>
        </p:spPr>
        <p:txBody>
          <a:bodyPr wrap="square" rtlCol="0">
            <a:spAutoFit/>
          </a:bodyPr>
          <a:lstStyle/>
          <a:p>
            <a:r>
              <a:rPr lang="en-US" altLang="zh-CN" sz="2400" dirty="0"/>
              <a:t>Neural networks</a:t>
            </a:r>
            <a:endParaRPr lang="zh-CN" altLang="en-US" sz="2400" dirty="0"/>
          </a:p>
        </p:txBody>
      </p:sp>
      <p:sp>
        <p:nvSpPr>
          <p:cNvPr id="17" name="文本框 16"/>
          <p:cNvSpPr txBox="1"/>
          <p:nvPr/>
        </p:nvSpPr>
        <p:spPr>
          <a:xfrm>
            <a:off x="1267691" y="4015038"/>
            <a:ext cx="1995054" cy="461665"/>
          </a:xfrm>
          <a:prstGeom prst="rect">
            <a:avLst/>
          </a:prstGeom>
          <a:noFill/>
        </p:spPr>
        <p:txBody>
          <a:bodyPr wrap="squar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753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6"/>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683581" y="1173984"/>
            <a:ext cx="6078292" cy="5297836"/>
          </a:xfrm>
          <a:prstGeom prst="rect">
            <a:avLst/>
          </a:prstGeom>
        </p:spPr>
      </p:pic>
      <p:sp>
        <p:nvSpPr>
          <p:cNvPr id="5" name="文本框 4"/>
          <p:cNvSpPr txBox="1"/>
          <p:nvPr/>
        </p:nvSpPr>
        <p:spPr>
          <a:xfrm>
            <a:off x="7134135" y="1265749"/>
            <a:ext cx="4447712" cy="3323987"/>
          </a:xfrm>
          <a:prstGeom prst="rect">
            <a:avLst/>
          </a:prstGeom>
          <a:noFill/>
        </p:spPr>
        <p:txBody>
          <a:bodyPr wrap="square" rtlCol="0">
            <a:spAutoFit/>
          </a:bodyPr>
          <a:lstStyle/>
          <a:p>
            <a:pPr>
              <a:lnSpc>
                <a:spcPct val="150000"/>
              </a:lnSpc>
            </a:pPr>
            <a:r>
              <a:rPr lang="en-US" altLang="zh-CN" sz="2400" b="1" dirty="0">
                <a:latin typeface="Arial" panose="020B0604020202020204" pitchFamily="34" charset="0"/>
                <a:cs typeface="Arial" panose="020B0604020202020204" pitchFamily="34" charset="0"/>
              </a:rPr>
              <a:t>Random Forest Classifier:</a:t>
            </a:r>
          </a:p>
          <a:p>
            <a:pPr marL="285750" indent="-285750">
              <a:lnSpc>
                <a:spcPct val="150000"/>
              </a:lnSpc>
              <a:buFont typeface="Wingdings" panose="05000000000000000000" pitchFamily="2" charset="2"/>
              <a:buChar char="p"/>
            </a:pPr>
            <a:endParaRPr lang="en-US" altLang="zh-CN"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A collection of CART (classification and regression trees) classifiers.</a:t>
            </a:r>
          </a:p>
          <a:p>
            <a:pPr marL="285750" indent="-28575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The voting method is adopted to solve the classification method.</a:t>
            </a:r>
          </a:p>
          <a:p>
            <a:pPr>
              <a:lnSpc>
                <a:spcPct val="150000"/>
              </a:lnSpc>
            </a:pPr>
            <a:endParaRPr lang="en-US" altLang="zh-CN" dirty="0">
              <a:latin typeface="Arial" panose="020B0604020202020204" pitchFamily="34" charset="0"/>
              <a:cs typeface="Arial" panose="020B0604020202020204" pitchFamily="34" charset="0"/>
            </a:endParaRPr>
          </a:p>
        </p:txBody>
      </p:sp>
      <p:sp>
        <p:nvSpPr>
          <p:cNvPr id="7" name="TextBox 8"/>
          <p:cNvSpPr txBox="1"/>
          <p:nvPr/>
        </p:nvSpPr>
        <p:spPr>
          <a:xfrm>
            <a:off x="196758" y="137440"/>
            <a:ext cx="5766322" cy="707886"/>
          </a:xfrm>
          <a:prstGeom prst="rect">
            <a:avLst/>
          </a:prstGeom>
          <a:noFill/>
        </p:spPr>
        <p:txBody>
          <a:bodyPr wrap="none" rtlCol="0">
            <a:spAutoFit/>
          </a:bodyPr>
          <a:lstStyle/>
          <a:p>
            <a:r>
              <a:rPr lang="en-US" sz="3600" b="1" dirty="0"/>
              <a:t>Random</a:t>
            </a:r>
            <a:r>
              <a:rPr lang="en-US" sz="4000" b="1" dirty="0"/>
              <a:t> forest classifier</a:t>
            </a:r>
          </a:p>
        </p:txBody>
      </p:sp>
      <p:sp>
        <p:nvSpPr>
          <p:cNvPr id="6" name="文本框 5"/>
          <p:cNvSpPr txBox="1"/>
          <p:nvPr/>
        </p:nvSpPr>
        <p:spPr>
          <a:xfrm>
            <a:off x="8261811" y="5709069"/>
            <a:ext cx="1983306" cy="523220"/>
          </a:xfrm>
          <a:prstGeom prst="rect">
            <a:avLst/>
          </a:prstGeom>
          <a:noFill/>
        </p:spPr>
        <p:txBody>
          <a:bodyPr wrap="square" rtlCol="0">
            <a:spAutoFit/>
          </a:bodyPr>
          <a:lstStyle/>
          <a:p>
            <a:pPr algn="ctr"/>
            <a:r>
              <a:rPr lang="en-US" altLang="zh-CN" sz="2800" b="1" dirty="0"/>
              <a:t>Similarity</a:t>
            </a:r>
          </a:p>
        </p:txBody>
      </p:sp>
      <p:sp>
        <p:nvSpPr>
          <p:cNvPr id="9" name="矩形 8"/>
          <p:cNvSpPr/>
          <p:nvPr/>
        </p:nvSpPr>
        <p:spPr>
          <a:xfrm>
            <a:off x="7426681" y="4303655"/>
            <a:ext cx="3653565" cy="954107"/>
          </a:xfrm>
          <a:prstGeom prst="rect">
            <a:avLst/>
          </a:prstGeom>
        </p:spPr>
        <p:txBody>
          <a:bodyPr wrap="none">
            <a:spAutoFit/>
          </a:bodyPr>
          <a:lstStyle/>
          <a:p>
            <a:pPr algn="ctr"/>
            <a:r>
              <a:rPr lang="en-US" altLang="zh-CN" sz="2800" b="1" dirty="0">
                <a:cs typeface="Arial" panose="020B0604020202020204" pitchFamily="34" charset="0"/>
              </a:rPr>
              <a:t>Lots of </a:t>
            </a:r>
          </a:p>
          <a:p>
            <a:pPr algn="ctr"/>
            <a:r>
              <a:rPr lang="en-US" altLang="zh-CN" sz="2800" b="1" dirty="0">
                <a:cs typeface="Arial" panose="020B0604020202020204" pitchFamily="34" charset="0"/>
              </a:rPr>
              <a:t>high-quality</a:t>
            </a:r>
            <a:r>
              <a:rPr lang="en-US" altLang="zh-CN" b="1" dirty="0">
                <a:cs typeface="Arial" panose="020B0604020202020204" pitchFamily="34" charset="0"/>
              </a:rPr>
              <a:t> </a:t>
            </a:r>
            <a:r>
              <a:rPr lang="en-US" altLang="zh-CN" sz="2800" b="1" dirty="0">
                <a:cs typeface="Arial" panose="020B0604020202020204" pitchFamily="34" charset="0"/>
              </a:rPr>
              <a:t>samples</a:t>
            </a:r>
            <a:r>
              <a:rPr lang="en-US" altLang="zh-CN" b="1" dirty="0">
                <a:cs typeface="Arial" panose="020B0604020202020204" pitchFamily="34" charset="0"/>
              </a:rPr>
              <a:t> </a:t>
            </a:r>
            <a:endParaRPr lang="zh-CN" altLang="en-US" dirty="0"/>
          </a:p>
        </p:txBody>
      </p:sp>
      <p:sp>
        <p:nvSpPr>
          <p:cNvPr id="10" name="文本框 9"/>
          <p:cNvSpPr txBox="1"/>
          <p:nvPr/>
        </p:nvSpPr>
        <p:spPr>
          <a:xfrm>
            <a:off x="8261811" y="5236070"/>
            <a:ext cx="1983306" cy="523220"/>
          </a:xfrm>
          <a:prstGeom prst="rect">
            <a:avLst/>
          </a:prstGeom>
          <a:noFill/>
        </p:spPr>
        <p:txBody>
          <a:bodyPr wrap="square" rtlCol="0">
            <a:spAutoFit/>
          </a:bodyPr>
          <a:lstStyle/>
          <a:p>
            <a:pPr algn="ctr"/>
            <a:r>
              <a:rPr lang="en-US" altLang="zh-CN" sz="2800" b="1" dirty="0"/>
              <a:t>+</a:t>
            </a:r>
          </a:p>
        </p:txBody>
      </p:sp>
    </p:spTree>
    <p:extLst>
      <p:ext uri="{BB962C8B-B14F-4D97-AF65-F5344CB8AC3E}">
        <p14:creationId xmlns:p14="http://schemas.microsoft.com/office/powerpoint/2010/main" val="305118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982766"/>
          </a:xfrm>
          <a:prstGeom prst="rect">
            <a:avLst/>
          </a:prstGeom>
          <a:solidFill>
            <a:schemeClr val="accent6">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6758" y="137440"/>
            <a:ext cx="8154797" cy="646331"/>
          </a:xfrm>
          <a:prstGeom prst="rect">
            <a:avLst/>
          </a:prstGeom>
          <a:noFill/>
        </p:spPr>
        <p:txBody>
          <a:bodyPr wrap="none" rtlCol="0">
            <a:spAutoFit/>
          </a:bodyPr>
          <a:lstStyle/>
          <a:p>
            <a:r>
              <a:rPr lang="en-US" altLang="zh-CN" sz="3600" b="1" dirty="0"/>
              <a:t>Collect sample data (field experiment)</a:t>
            </a:r>
            <a:endParaRPr lang="en-US" sz="3600" b="1" dirty="0"/>
          </a:p>
        </p:txBody>
      </p:sp>
      <p:cxnSp>
        <p:nvCxnSpPr>
          <p:cNvPr id="3" name="Straight Connector 2"/>
          <p:cNvCxnSpPr/>
          <p:nvPr/>
        </p:nvCxnSpPr>
        <p:spPr>
          <a:xfrm>
            <a:off x="0" y="982766"/>
            <a:ext cx="1219200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96758" y="1181780"/>
            <a:ext cx="4157844" cy="2962395"/>
          </a:xfrm>
          <a:prstGeom prst="rect">
            <a:avLst/>
          </a:prstGeom>
        </p:spPr>
      </p:pic>
      <p:pic>
        <p:nvPicPr>
          <p:cNvPr id="7" name="Picture 1" descr="P1020022.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6736" y="4144175"/>
            <a:ext cx="3512860" cy="2634645"/>
          </a:xfrm>
          <a:prstGeom prst="rect">
            <a:avLst/>
          </a:prstGeom>
          <a:noFill/>
          <a:ln>
            <a:noFill/>
          </a:ln>
        </p:spPr>
      </p:pic>
      <p:pic>
        <p:nvPicPr>
          <p:cNvPr id="4" name="图片 3"/>
          <p:cNvPicPr>
            <a:picLocks noChangeAspect="1"/>
          </p:cNvPicPr>
          <p:nvPr/>
        </p:nvPicPr>
        <p:blipFill rotWithShape="1">
          <a:blip r:embed="rId5"/>
          <a:srcRect r="57635"/>
          <a:stretch/>
        </p:blipFill>
        <p:spPr>
          <a:xfrm>
            <a:off x="6283729" y="1181760"/>
            <a:ext cx="4679546" cy="5528299"/>
          </a:xfrm>
          <a:prstGeom prst="rect">
            <a:avLst/>
          </a:prstGeom>
        </p:spPr>
      </p:pic>
      <p:sp>
        <p:nvSpPr>
          <p:cNvPr id="10" name="文本框 9"/>
          <p:cNvSpPr txBox="1"/>
          <p:nvPr/>
        </p:nvSpPr>
        <p:spPr>
          <a:xfrm>
            <a:off x="6600826" y="1428751"/>
            <a:ext cx="1750729" cy="138499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2800" dirty="0">
                <a:latin typeface="Arial" panose="020B0604020202020204" pitchFamily="34" charset="0"/>
                <a:cs typeface="Arial" panose="020B0604020202020204" pitchFamily="34" charset="0"/>
              </a:rPr>
              <a:t>Location</a:t>
            </a:r>
          </a:p>
          <a:p>
            <a:pPr algn="ctr"/>
            <a:r>
              <a:rPr lang="en-US" altLang="zh-CN" sz="2800" dirty="0">
                <a:latin typeface="Arial" panose="020B0604020202020204" pitchFamily="34" charset="0"/>
                <a:cs typeface="Arial" panose="020B0604020202020204" pitchFamily="34" charset="0"/>
              </a:rPr>
              <a:t>+ </a:t>
            </a:r>
          </a:p>
          <a:p>
            <a:pPr algn="ctr"/>
            <a:r>
              <a:rPr lang="en-US" altLang="zh-CN" sz="2800" dirty="0">
                <a:latin typeface="Arial" panose="020B0604020202020204" pitchFamily="34" charset="0"/>
                <a:cs typeface="Arial" panose="020B0604020202020204" pitchFamily="34" charset="0"/>
              </a:rPr>
              <a:t>Label</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45170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1911</Words>
  <Application>Microsoft Office PowerPoint</Application>
  <PresentationFormat>Widescreen</PresentationFormat>
  <Paragraphs>141</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等线 Light</vt:lpstr>
      <vt:lpstr>Arial</vt:lpstr>
      <vt:lpstr>Calibri</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Asare Kofi</cp:lastModifiedBy>
  <cp:revision>479</cp:revision>
  <dcterms:created xsi:type="dcterms:W3CDTF">2022-03-10T06:41:19Z</dcterms:created>
  <dcterms:modified xsi:type="dcterms:W3CDTF">2022-03-24T15:47:58Z</dcterms:modified>
</cp:coreProperties>
</file>